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 id="2147483747" r:id="rId2"/>
    <p:sldMasterId id="2147483685" r:id="rId3"/>
    <p:sldMasterId id="2147483759" r:id="rId4"/>
    <p:sldMasterId id="2147483771" r:id="rId5"/>
  </p:sldMasterIdLst>
  <p:notesMasterIdLst>
    <p:notesMasterId r:id="rId63"/>
  </p:notesMasterIdLst>
  <p:sldIdLst>
    <p:sldId id="282" r:id="rId6"/>
    <p:sldId id="302" r:id="rId7"/>
    <p:sldId id="300" r:id="rId8"/>
    <p:sldId id="301" r:id="rId9"/>
    <p:sldId id="283" r:id="rId10"/>
    <p:sldId id="284" r:id="rId11"/>
    <p:sldId id="286" r:id="rId12"/>
    <p:sldId id="288" r:id="rId13"/>
    <p:sldId id="287" r:id="rId14"/>
    <p:sldId id="290" r:id="rId15"/>
    <p:sldId id="294" r:id="rId16"/>
    <p:sldId id="299" r:id="rId17"/>
    <p:sldId id="296" r:id="rId18"/>
    <p:sldId id="295" r:id="rId19"/>
    <p:sldId id="303" r:id="rId20"/>
    <p:sldId id="304" r:id="rId21"/>
    <p:sldId id="305" r:id="rId22"/>
    <p:sldId id="306" r:id="rId23"/>
    <p:sldId id="307" r:id="rId24"/>
    <p:sldId id="308" r:id="rId25"/>
    <p:sldId id="309" r:id="rId26"/>
    <p:sldId id="310" r:id="rId27"/>
    <p:sldId id="311" r:id="rId28"/>
    <p:sldId id="312" r:id="rId29"/>
    <p:sldId id="313" r:id="rId30"/>
    <p:sldId id="314" r:id="rId31"/>
    <p:sldId id="315" r:id="rId32"/>
    <p:sldId id="316" r:id="rId33"/>
    <p:sldId id="317" r:id="rId34"/>
    <p:sldId id="318" r:id="rId35"/>
    <p:sldId id="319" r:id="rId36"/>
    <p:sldId id="320" r:id="rId37"/>
    <p:sldId id="321" r:id="rId38"/>
    <p:sldId id="322" r:id="rId39"/>
    <p:sldId id="323" r:id="rId40"/>
    <p:sldId id="324" r:id="rId41"/>
    <p:sldId id="325" r:id="rId42"/>
    <p:sldId id="326" r:id="rId43"/>
    <p:sldId id="327" r:id="rId44"/>
    <p:sldId id="328" r:id="rId45"/>
    <p:sldId id="329" r:id="rId46"/>
    <p:sldId id="330" r:id="rId47"/>
    <p:sldId id="331" r:id="rId48"/>
    <p:sldId id="332" r:id="rId49"/>
    <p:sldId id="333" r:id="rId50"/>
    <p:sldId id="334" r:id="rId51"/>
    <p:sldId id="335" r:id="rId52"/>
    <p:sldId id="336" r:id="rId53"/>
    <p:sldId id="337" r:id="rId54"/>
    <p:sldId id="338" r:id="rId55"/>
    <p:sldId id="339" r:id="rId56"/>
    <p:sldId id="340" r:id="rId57"/>
    <p:sldId id="341" r:id="rId58"/>
    <p:sldId id="342" r:id="rId59"/>
    <p:sldId id="343" r:id="rId60"/>
    <p:sldId id="344" r:id="rId61"/>
    <p:sldId id="345"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85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35" autoAdjust="0"/>
    <p:restoredTop sz="87029" autoAdjust="0"/>
  </p:normalViewPr>
  <p:slideViewPr>
    <p:cSldViewPr snapToGrid="0">
      <p:cViewPr>
        <p:scale>
          <a:sx n="75" d="100"/>
          <a:sy n="75" d="100"/>
        </p:scale>
        <p:origin x="-744" y="-21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88" d="100"/>
          <a:sy n="88" d="100"/>
        </p:scale>
        <p:origin x="-273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408DD5-947D-4A8C-9900-048A894E33CC}"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CA"/>
        </a:p>
      </dgm:t>
    </dgm:pt>
    <dgm:pt modelId="{7F15DDC4-E45C-4EA6-B328-ABDF47E546B3}">
      <dgm:prSet phldrT="[Text]" custT="1"/>
      <dgm:spPr/>
      <dgm:t>
        <a:bodyPr/>
        <a:lstStyle/>
        <a:p>
          <a:r>
            <a:rPr lang="en-CA" sz="1200" dirty="0"/>
            <a:t>Step 1: </a:t>
          </a:r>
        </a:p>
        <a:p>
          <a:r>
            <a:rPr lang="en-CA" sz="1200" dirty="0"/>
            <a:t>forest management </a:t>
          </a:r>
          <a:r>
            <a:rPr lang="en-CA" sz="1200" b="1" u="sng" dirty="0"/>
            <a:t>objectives</a:t>
          </a:r>
          <a:r>
            <a:rPr lang="en-CA" sz="1200" dirty="0"/>
            <a:t> set through legislation and </a:t>
          </a:r>
          <a:r>
            <a:rPr lang="en-CA" sz="1200" dirty="0" smtClean="0"/>
            <a:t>land use planning</a:t>
          </a:r>
          <a:endParaRPr lang="en-CA" sz="1200" dirty="0"/>
        </a:p>
      </dgm:t>
    </dgm:pt>
    <dgm:pt modelId="{C096CCD6-1FDB-4B6B-8FB9-459D0A5665FF}" type="parTrans" cxnId="{68C0648B-4FC3-445B-8F86-8A2A0CB15592}">
      <dgm:prSet/>
      <dgm:spPr/>
      <dgm:t>
        <a:bodyPr/>
        <a:lstStyle/>
        <a:p>
          <a:endParaRPr lang="en-CA"/>
        </a:p>
      </dgm:t>
    </dgm:pt>
    <dgm:pt modelId="{9DD0458B-08A8-4CFD-BE98-F573AB40A5F4}" type="sibTrans" cxnId="{68C0648B-4FC3-445B-8F86-8A2A0CB15592}">
      <dgm:prSet/>
      <dgm:spPr/>
      <dgm:t>
        <a:bodyPr/>
        <a:lstStyle/>
        <a:p>
          <a:endParaRPr lang="en-CA"/>
        </a:p>
      </dgm:t>
    </dgm:pt>
    <dgm:pt modelId="{375A6A57-3857-4AA9-BB11-F8B4B1CB2E7D}">
      <dgm:prSet phldrT="[Text]" custT="1"/>
      <dgm:spPr/>
      <dgm:t>
        <a:bodyPr/>
        <a:lstStyle/>
        <a:p>
          <a:r>
            <a:rPr lang="en-CA" sz="1200" dirty="0"/>
            <a:t>Step 2: </a:t>
          </a:r>
        </a:p>
        <a:p>
          <a:r>
            <a:rPr lang="en-CA" sz="1200" b="1" u="sng" dirty="0"/>
            <a:t>inventory</a:t>
          </a:r>
          <a:r>
            <a:rPr lang="en-CA" sz="1200" dirty="0"/>
            <a:t> of timber and non-timber values present on the </a:t>
          </a:r>
          <a:r>
            <a:rPr lang="en-CA" sz="1200" dirty="0" smtClean="0"/>
            <a:t>land base</a:t>
          </a:r>
          <a:endParaRPr lang="en-CA" sz="1200" dirty="0"/>
        </a:p>
      </dgm:t>
    </dgm:pt>
    <dgm:pt modelId="{BAAC4C6A-4747-46AF-B9B0-BE4EBC772C6B}" type="parTrans" cxnId="{95A1B8B4-0933-4922-8378-A34DEA8406E5}">
      <dgm:prSet/>
      <dgm:spPr/>
      <dgm:t>
        <a:bodyPr/>
        <a:lstStyle/>
        <a:p>
          <a:endParaRPr lang="en-CA"/>
        </a:p>
      </dgm:t>
    </dgm:pt>
    <dgm:pt modelId="{FFB3A6CF-574B-4C07-8704-F79B8E9BE888}" type="sibTrans" cxnId="{95A1B8B4-0933-4922-8378-A34DEA8406E5}">
      <dgm:prSet/>
      <dgm:spPr/>
      <dgm:t>
        <a:bodyPr/>
        <a:lstStyle/>
        <a:p>
          <a:endParaRPr lang="en-CA"/>
        </a:p>
      </dgm:t>
    </dgm:pt>
    <dgm:pt modelId="{84EBCE0E-9AD5-4C45-B7C4-820E9ECEAC91}">
      <dgm:prSet phldrT="[Text]" custT="1"/>
      <dgm:spPr/>
      <dgm:t>
        <a:bodyPr/>
        <a:lstStyle/>
        <a:p>
          <a:r>
            <a:rPr lang="en-CA" sz="1200" dirty="0"/>
            <a:t>Step 3: </a:t>
          </a:r>
        </a:p>
        <a:p>
          <a:r>
            <a:rPr lang="en-CA" sz="1200" dirty="0" smtClean="0"/>
            <a:t>development </a:t>
          </a:r>
          <a:r>
            <a:rPr lang="en-CA" sz="1200" dirty="0"/>
            <a:t>and implementation of </a:t>
          </a:r>
          <a:r>
            <a:rPr lang="en-CA" sz="1200" b="1" u="sng" dirty="0"/>
            <a:t>operational</a:t>
          </a:r>
          <a:r>
            <a:rPr lang="en-CA" sz="1200" b="1" u="none" dirty="0"/>
            <a:t> </a:t>
          </a:r>
          <a:r>
            <a:rPr lang="en-CA" sz="1200" dirty="0"/>
            <a:t>plans to meet objectives</a:t>
          </a:r>
        </a:p>
      </dgm:t>
    </dgm:pt>
    <dgm:pt modelId="{D5196C04-022D-4BA0-9FA7-F7D7F68C126E}" type="parTrans" cxnId="{7EB99316-8F60-4510-A21F-704B42BCC673}">
      <dgm:prSet/>
      <dgm:spPr/>
      <dgm:t>
        <a:bodyPr/>
        <a:lstStyle/>
        <a:p>
          <a:endParaRPr lang="en-CA"/>
        </a:p>
      </dgm:t>
    </dgm:pt>
    <dgm:pt modelId="{C66EAF43-5466-4B83-BEE5-A9731B91ADD2}" type="sibTrans" cxnId="{7EB99316-8F60-4510-A21F-704B42BCC673}">
      <dgm:prSet/>
      <dgm:spPr/>
      <dgm:t>
        <a:bodyPr/>
        <a:lstStyle/>
        <a:p>
          <a:endParaRPr lang="en-CA"/>
        </a:p>
      </dgm:t>
    </dgm:pt>
    <dgm:pt modelId="{18EB8882-35EA-4173-A692-6BFCCA7EE187}">
      <dgm:prSet phldrT="[Text]" custT="1"/>
      <dgm:spPr/>
      <dgm:t>
        <a:bodyPr/>
        <a:lstStyle/>
        <a:p>
          <a:r>
            <a:rPr lang="en-CA" sz="1200"/>
            <a:t>Step 4:</a:t>
          </a:r>
        </a:p>
        <a:p>
          <a:r>
            <a:rPr lang="en-CA" sz="1200" b="1" u="sng"/>
            <a:t>monitoring and review </a:t>
          </a:r>
          <a:r>
            <a:rPr lang="en-CA" sz="1200"/>
            <a:t>of </a:t>
          </a:r>
          <a:r>
            <a:rPr lang="en-CA" sz="1200" b="0" u="none"/>
            <a:t>plan implementation</a:t>
          </a:r>
        </a:p>
      </dgm:t>
    </dgm:pt>
    <dgm:pt modelId="{87BBC365-FB63-4046-9EEF-9C074CD537B9}" type="parTrans" cxnId="{65D1FD71-7D3D-43D5-B0FA-27A39073C251}">
      <dgm:prSet/>
      <dgm:spPr/>
      <dgm:t>
        <a:bodyPr/>
        <a:lstStyle/>
        <a:p>
          <a:endParaRPr lang="en-CA"/>
        </a:p>
      </dgm:t>
    </dgm:pt>
    <dgm:pt modelId="{0828DE9A-2CE6-49FB-B4A9-F57BAE28DB37}" type="sibTrans" cxnId="{65D1FD71-7D3D-43D5-B0FA-27A39073C251}">
      <dgm:prSet/>
      <dgm:spPr/>
      <dgm:t>
        <a:bodyPr/>
        <a:lstStyle/>
        <a:p>
          <a:endParaRPr lang="en-CA"/>
        </a:p>
      </dgm:t>
    </dgm:pt>
    <dgm:pt modelId="{A213051F-4272-40B9-A42D-E09D94315251}" type="pres">
      <dgm:prSet presAssocID="{A8408DD5-947D-4A8C-9900-048A894E33CC}" presName="cycle" presStyleCnt="0">
        <dgm:presLayoutVars>
          <dgm:dir/>
          <dgm:resizeHandles val="exact"/>
        </dgm:presLayoutVars>
      </dgm:prSet>
      <dgm:spPr/>
      <dgm:t>
        <a:bodyPr/>
        <a:lstStyle/>
        <a:p>
          <a:endParaRPr lang="en-CA"/>
        </a:p>
      </dgm:t>
    </dgm:pt>
    <dgm:pt modelId="{2EBE0DCB-6A36-445A-A922-5D954F24B096}" type="pres">
      <dgm:prSet presAssocID="{7F15DDC4-E45C-4EA6-B328-ABDF47E546B3}" presName="node" presStyleLbl="node1" presStyleIdx="0" presStyleCnt="4" custScaleX="142196" custScaleY="215474">
        <dgm:presLayoutVars>
          <dgm:bulletEnabled val="1"/>
        </dgm:presLayoutVars>
      </dgm:prSet>
      <dgm:spPr/>
      <dgm:t>
        <a:bodyPr/>
        <a:lstStyle/>
        <a:p>
          <a:endParaRPr lang="en-CA"/>
        </a:p>
      </dgm:t>
    </dgm:pt>
    <dgm:pt modelId="{2DF841D9-2752-433B-9CD7-33C57932F24F}" type="pres">
      <dgm:prSet presAssocID="{7F15DDC4-E45C-4EA6-B328-ABDF47E546B3}" presName="spNode" presStyleCnt="0"/>
      <dgm:spPr/>
    </dgm:pt>
    <dgm:pt modelId="{C4BC64F8-8418-4162-98AF-B1546CE96D00}" type="pres">
      <dgm:prSet presAssocID="{9DD0458B-08A8-4CFD-BE98-F573AB40A5F4}" presName="sibTrans" presStyleLbl="sibTrans1D1" presStyleIdx="0" presStyleCnt="4"/>
      <dgm:spPr/>
      <dgm:t>
        <a:bodyPr/>
        <a:lstStyle/>
        <a:p>
          <a:endParaRPr lang="en-CA"/>
        </a:p>
      </dgm:t>
    </dgm:pt>
    <dgm:pt modelId="{FB475171-B73C-47FE-80D4-E0FB563452F8}" type="pres">
      <dgm:prSet presAssocID="{375A6A57-3857-4AA9-BB11-F8B4B1CB2E7D}" presName="node" presStyleLbl="node1" presStyleIdx="1" presStyleCnt="4" custScaleX="147476" custScaleY="204754" custRadScaleRad="158670" custRadScaleInc="-4784">
        <dgm:presLayoutVars>
          <dgm:bulletEnabled val="1"/>
        </dgm:presLayoutVars>
      </dgm:prSet>
      <dgm:spPr/>
      <dgm:t>
        <a:bodyPr/>
        <a:lstStyle/>
        <a:p>
          <a:endParaRPr lang="en-CA"/>
        </a:p>
      </dgm:t>
    </dgm:pt>
    <dgm:pt modelId="{BE5E7594-093E-4918-91F1-9B9B664F9626}" type="pres">
      <dgm:prSet presAssocID="{375A6A57-3857-4AA9-BB11-F8B4B1CB2E7D}" presName="spNode" presStyleCnt="0"/>
      <dgm:spPr/>
    </dgm:pt>
    <dgm:pt modelId="{035AB39C-9818-4716-A38F-424E8735BBF5}" type="pres">
      <dgm:prSet presAssocID="{FFB3A6CF-574B-4C07-8704-F79B8E9BE888}" presName="sibTrans" presStyleLbl="sibTrans1D1" presStyleIdx="1" presStyleCnt="4"/>
      <dgm:spPr/>
      <dgm:t>
        <a:bodyPr/>
        <a:lstStyle/>
        <a:p>
          <a:endParaRPr lang="en-CA"/>
        </a:p>
      </dgm:t>
    </dgm:pt>
    <dgm:pt modelId="{EF6C1ED3-8A55-479B-9B56-F47269DB6074}" type="pres">
      <dgm:prSet presAssocID="{84EBCE0E-9AD5-4C45-B7C4-820E9ECEAC91}" presName="node" presStyleLbl="node1" presStyleIdx="2" presStyleCnt="4" custScaleX="143265" custScaleY="217466" custRadScaleRad="107453" custRadScaleInc="883">
        <dgm:presLayoutVars>
          <dgm:bulletEnabled val="1"/>
        </dgm:presLayoutVars>
      </dgm:prSet>
      <dgm:spPr/>
      <dgm:t>
        <a:bodyPr/>
        <a:lstStyle/>
        <a:p>
          <a:endParaRPr lang="en-CA"/>
        </a:p>
      </dgm:t>
    </dgm:pt>
    <dgm:pt modelId="{523422E1-5C09-4F09-AB43-E537720D0A4E}" type="pres">
      <dgm:prSet presAssocID="{84EBCE0E-9AD5-4C45-B7C4-820E9ECEAC91}" presName="spNode" presStyleCnt="0"/>
      <dgm:spPr/>
    </dgm:pt>
    <dgm:pt modelId="{D132CB43-0526-4F3B-B4F7-03DAC9A3A312}" type="pres">
      <dgm:prSet presAssocID="{C66EAF43-5466-4B83-BEE5-A9731B91ADD2}" presName="sibTrans" presStyleLbl="sibTrans1D1" presStyleIdx="2" presStyleCnt="4"/>
      <dgm:spPr/>
      <dgm:t>
        <a:bodyPr/>
        <a:lstStyle/>
        <a:p>
          <a:endParaRPr lang="en-CA"/>
        </a:p>
      </dgm:t>
    </dgm:pt>
    <dgm:pt modelId="{3E328171-DEA2-4DCE-848E-871C8CEEC39B}" type="pres">
      <dgm:prSet presAssocID="{18EB8882-35EA-4173-A692-6BFCCA7EE187}" presName="node" presStyleLbl="node1" presStyleIdx="3" presStyleCnt="4" custScaleX="151804" custScaleY="196538" custRadScaleRad="155646" custRadScaleInc="1829">
        <dgm:presLayoutVars>
          <dgm:bulletEnabled val="1"/>
        </dgm:presLayoutVars>
      </dgm:prSet>
      <dgm:spPr/>
      <dgm:t>
        <a:bodyPr/>
        <a:lstStyle/>
        <a:p>
          <a:endParaRPr lang="en-CA"/>
        </a:p>
      </dgm:t>
    </dgm:pt>
    <dgm:pt modelId="{42D1E987-5154-4DAA-AE0E-C00A5A4FD432}" type="pres">
      <dgm:prSet presAssocID="{18EB8882-35EA-4173-A692-6BFCCA7EE187}" presName="spNode" presStyleCnt="0"/>
      <dgm:spPr/>
    </dgm:pt>
    <dgm:pt modelId="{E6C677B3-D538-452E-B876-BEF2B7372E9A}" type="pres">
      <dgm:prSet presAssocID="{0828DE9A-2CE6-49FB-B4A9-F57BAE28DB37}" presName="sibTrans" presStyleLbl="sibTrans1D1" presStyleIdx="3" presStyleCnt="4"/>
      <dgm:spPr/>
      <dgm:t>
        <a:bodyPr/>
        <a:lstStyle/>
        <a:p>
          <a:endParaRPr lang="en-CA"/>
        </a:p>
      </dgm:t>
    </dgm:pt>
  </dgm:ptLst>
  <dgm:cxnLst>
    <dgm:cxn modelId="{B4B81D1F-5111-46ED-9FD3-FC1D1761E74C}" type="presOf" srcId="{A8408DD5-947D-4A8C-9900-048A894E33CC}" destId="{A213051F-4272-40B9-A42D-E09D94315251}" srcOrd="0" destOrd="0" presId="urn:microsoft.com/office/officeart/2005/8/layout/cycle5"/>
    <dgm:cxn modelId="{CF47A489-160F-42C2-B3E1-D6653E4EF3E6}" type="presOf" srcId="{C66EAF43-5466-4B83-BEE5-A9731B91ADD2}" destId="{D132CB43-0526-4F3B-B4F7-03DAC9A3A312}" srcOrd="0" destOrd="0" presId="urn:microsoft.com/office/officeart/2005/8/layout/cycle5"/>
    <dgm:cxn modelId="{4BF72FDC-BC96-4372-B5E6-4727550CD098}" type="presOf" srcId="{18EB8882-35EA-4173-A692-6BFCCA7EE187}" destId="{3E328171-DEA2-4DCE-848E-871C8CEEC39B}" srcOrd="0" destOrd="0" presId="urn:microsoft.com/office/officeart/2005/8/layout/cycle5"/>
    <dgm:cxn modelId="{7EB99316-8F60-4510-A21F-704B42BCC673}" srcId="{A8408DD5-947D-4A8C-9900-048A894E33CC}" destId="{84EBCE0E-9AD5-4C45-B7C4-820E9ECEAC91}" srcOrd="2" destOrd="0" parTransId="{D5196C04-022D-4BA0-9FA7-F7D7F68C126E}" sibTransId="{C66EAF43-5466-4B83-BEE5-A9731B91ADD2}"/>
    <dgm:cxn modelId="{9A38DB68-CFA7-43EE-8B5A-085E67C0E7F7}" type="presOf" srcId="{84EBCE0E-9AD5-4C45-B7C4-820E9ECEAC91}" destId="{EF6C1ED3-8A55-479B-9B56-F47269DB6074}" srcOrd="0" destOrd="0" presId="urn:microsoft.com/office/officeart/2005/8/layout/cycle5"/>
    <dgm:cxn modelId="{1C5293D0-BCF5-45B5-A845-63738C5ABE43}" type="presOf" srcId="{0828DE9A-2CE6-49FB-B4A9-F57BAE28DB37}" destId="{E6C677B3-D538-452E-B876-BEF2B7372E9A}" srcOrd="0" destOrd="0" presId="urn:microsoft.com/office/officeart/2005/8/layout/cycle5"/>
    <dgm:cxn modelId="{DFF1E21C-D273-4186-9A19-A86FB6015A6C}" type="presOf" srcId="{375A6A57-3857-4AA9-BB11-F8B4B1CB2E7D}" destId="{FB475171-B73C-47FE-80D4-E0FB563452F8}" srcOrd="0" destOrd="0" presId="urn:microsoft.com/office/officeart/2005/8/layout/cycle5"/>
    <dgm:cxn modelId="{65D1FD71-7D3D-43D5-B0FA-27A39073C251}" srcId="{A8408DD5-947D-4A8C-9900-048A894E33CC}" destId="{18EB8882-35EA-4173-A692-6BFCCA7EE187}" srcOrd="3" destOrd="0" parTransId="{87BBC365-FB63-4046-9EEF-9C074CD537B9}" sibTransId="{0828DE9A-2CE6-49FB-B4A9-F57BAE28DB37}"/>
    <dgm:cxn modelId="{C21C2CBD-A428-443C-A57F-DB04DF138545}" type="presOf" srcId="{9DD0458B-08A8-4CFD-BE98-F573AB40A5F4}" destId="{C4BC64F8-8418-4162-98AF-B1546CE96D00}" srcOrd="0" destOrd="0" presId="urn:microsoft.com/office/officeart/2005/8/layout/cycle5"/>
    <dgm:cxn modelId="{68C0648B-4FC3-445B-8F86-8A2A0CB15592}" srcId="{A8408DD5-947D-4A8C-9900-048A894E33CC}" destId="{7F15DDC4-E45C-4EA6-B328-ABDF47E546B3}" srcOrd="0" destOrd="0" parTransId="{C096CCD6-1FDB-4B6B-8FB9-459D0A5665FF}" sibTransId="{9DD0458B-08A8-4CFD-BE98-F573AB40A5F4}"/>
    <dgm:cxn modelId="{B9999316-4A1D-48A6-826B-E71A13704D59}" type="presOf" srcId="{FFB3A6CF-574B-4C07-8704-F79B8E9BE888}" destId="{035AB39C-9818-4716-A38F-424E8735BBF5}" srcOrd="0" destOrd="0" presId="urn:microsoft.com/office/officeart/2005/8/layout/cycle5"/>
    <dgm:cxn modelId="{284AAE49-BFF6-4A53-BD58-97D47CC8A768}" type="presOf" srcId="{7F15DDC4-E45C-4EA6-B328-ABDF47E546B3}" destId="{2EBE0DCB-6A36-445A-A922-5D954F24B096}" srcOrd="0" destOrd="0" presId="urn:microsoft.com/office/officeart/2005/8/layout/cycle5"/>
    <dgm:cxn modelId="{95A1B8B4-0933-4922-8378-A34DEA8406E5}" srcId="{A8408DD5-947D-4A8C-9900-048A894E33CC}" destId="{375A6A57-3857-4AA9-BB11-F8B4B1CB2E7D}" srcOrd="1" destOrd="0" parTransId="{BAAC4C6A-4747-46AF-B9B0-BE4EBC772C6B}" sibTransId="{FFB3A6CF-574B-4C07-8704-F79B8E9BE888}"/>
    <dgm:cxn modelId="{241D6DE1-D9A9-4BCD-AFD1-8288B814CF08}" type="presParOf" srcId="{A213051F-4272-40B9-A42D-E09D94315251}" destId="{2EBE0DCB-6A36-445A-A922-5D954F24B096}" srcOrd="0" destOrd="0" presId="urn:microsoft.com/office/officeart/2005/8/layout/cycle5"/>
    <dgm:cxn modelId="{7ED5C78C-D8FC-404F-8005-62FD298A8269}" type="presParOf" srcId="{A213051F-4272-40B9-A42D-E09D94315251}" destId="{2DF841D9-2752-433B-9CD7-33C57932F24F}" srcOrd="1" destOrd="0" presId="urn:microsoft.com/office/officeart/2005/8/layout/cycle5"/>
    <dgm:cxn modelId="{79EF4279-2041-499C-9250-8B7950DAB22B}" type="presParOf" srcId="{A213051F-4272-40B9-A42D-E09D94315251}" destId="{C4BC64F8-8418-4162-98AF-B1546CE96D00}" srcOrd="2" destOrd="0" presId="urn:microsoft.com/office/officeart/2005/8/layout/cycle5"/>
    <dgm:cxn modelId="{99426733-118A-4F57-9801-E418F772F398}" type="presParOf" srcId="{A213051F-4272-40B9-A42D-E09D94315251}" destId="{FB475171-B73C-47FE-80D4-E0FB563452F8}" srcOrd="3" destOrd="0" presId="urn:microsoft.com/office/officeart/2005/8/layout/cycle5"/>
    <dgm:cxn modelId="{55AD0372-BC9D-4279-8405-448BCDF56D17}" type="presParOf" srcId="{A213051F-4272-40B9-A42D-E09D94315251}" destId="{BE5E7594-093E-4918-91F1-9B9B664F9626}" srcOrd="4" destOrd="0" presId="urn:microsoft.com/office/officeart/2005/8/layout/cycle5"/>
    <dgm:cxn modelId="{7C5FC18D-7C31-47ED-A1F6-34953B77676B}" type="presParOf" srcId="{A213051F-4272-40B9-A42D-E09D94315251}" destId="{035AB39C-9818-4716-A38F-424E8735BBF5}" srcOrd="5" destOrd="0" presId="urn:microsoft.com/office/officeart/2005/8/layout/cycle5"/>
    <dgm:cxn modelId="{0A0C1E64-582A-4786-8552-CD76F0E60C05}" type="presParOf" srcId="{A213051F-4272-40B9-A42D-E09D94315251}" destId="{EF6C1ED3-8A55-479B-9B56-F47269DB6074}" srcOrd="6" destOrd="0" presId="urn:microsoft.com/office/officeart/2005/8/layout/cycle5"/>
    <dgm:cxn modelId="{B0C10689-E3E4-4C1E-9A68-3FC41044FDF1}" type="presParOf" srcId="{A213051F-4272-40B9-A42D-E09D94315251}" destId="{523422E1-5C09-4F09-AB43-E537720D0A4E}" srcOrd="7" destOrd="0" presId="urn:microsoft.com/office/officeart/2005/8/layout/cycle5"/>
    <dgm:cxn modelId="{EA1C04DD-0C10-4C9E-93C9-AED9F374329C}" type="presParOf" srcId="{A213051F-4272-40B9-A42D-E09D94315251}" destId="{D132CB43-0526-4F3B-B4F7-03DAC9A3A312}" srcOrd="8" destOrd="0" presId="urn:microsoft.com/office/officeart/2005/8/layout/cycle5"/>
    <dgm:cxn modelId="{6FF35E78-DDBF-4681-8B8E-B9D11738DF4B}" type="presParOf" srcId="{A213051F-4272-40B9-A42D-E09D94315251}" destId="{3E328171-DEA2-4DCE-848E-871C8CEEC39B}" srcOrd="9" destOrd="0" presId="urn:microsoft.com/office/officeart/2005/8/layout/cycle5"/>
    <dgm:cxn modelId="{E4B37A7A-FD62-466A-9336-8A86026619F8}" type="presParOf" srcId="{A213051F-4272-40B9-A42D-E09D94315251}" destId="{42D1E987-5154-4DAA-AE0E-C00A5A4FD432}" srcOrd="10" destOrd="0" presId="urn:microsoft.com/office/officeart/2005/8/layout/cycle5"/>
    <dgm:cxn modelId="{808BC5DE-FC7C-4164-878D-F6E207B17944}" type="presParOf" srcId="{A213051F-4272-40B9-A42D-E09D94315251}" destId="{E6C677B3-D538-452E-B876-BEF2B7372E9A}"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B7DB46-A699-47C7-A9F4-5380802CC0D0}"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CA"/>
        </a:p>
      </dgm:t>
    </dgm:pt>
    <dgm:pt modelId="{70D36B8B-12A2-4BE7-B513-4ADDC0B7A624}">
      <dgm:prSet phldrT="[Text]"/>
      <dgm:spPr/>
      <dgm:t>
        <a:bodyPr/>
        <a:lstStyle/>
        <a:p>
          <a:r>
            <a:rPr lang="en-CA" dirty="0" smtClean="0"/>
            <a:t>Constraints</a:t>
          </a:r>
          <a:endParaRPr lang="en-CA" dirty="0"/>
        </a:p>
      </dgm:t>
    </dgm:pt>
    <dgm:pt modelId="{8C8BF3E0-EB2A-4377-9826-99CCC79FD3CE}" type="parTrans" cxnId="{CD9816B6-A752-490F-BE92-95F42FB8665C}">
      <dgm:prSet/>
      <dgm:spPr/>
      <dgm:t>
        <a:bodyPr/>
        <a:lstStyle/>
        <a:p>
          <a:endParaRPr lang="en-CA"/>
        </a:p>
      </dgm:t>
    </dgm:pt>
    <dgm:pt modelId="{AA7FFACC-CF15-4938-9D59-E34BD05F3416}" type="sibTrans" cxnId="{CD9816B6-A752-490F-BE92-95F42FB8665C}">
      <dgm:prSet/>
      <dgm:spPr/>
      <dgm:t>
        <a:bodyPr/>
        <a:lstStyle/>
        <a:p>
          <a:endParaRPr lang="en-CA"/>
        </a:p>
      </dgm:t>
    </dgm:pt>
    <dgm:pt modelId="{3C08AD2C-C04D-4EC8-AD66-EF64C31C100F}">
      <dgm:prSet phldrT="[Text]" custT="1"/>
      <dgm:spPr/>
      <dgm:t>
        <a:bodyPr/>
        <a:lstStyle/>
        <a:p>
          <a:r>
            <a:rPr lang="en-CA" sz="1600" dirty="0" smtClean="0"/>
            <a:t>“Constraints” are areas set aside through legislation, land use planning or because they are not operable (e.g., no way to get a road there).</a:t>
          </a:r>
          <a:endParaRPr lang="en-CA" sz="1600" dirty="0"/>
        </a:p>
      </dgm:t>
    </dgm:pt>
    <dgm:pt modelId="{59B511D6-6121-4C31-8C11-D69DB7F78A14}" type="parTrans" cxnId="{09972F74-062A-490B-9869-DCCC0DC8BDC1}">
      <dgm:prSet/>
      <dgm:spPr/>
      <dgm:t>
        <a:bodyPr/>
        <a:lstStyle/>
        <a:p>
          <a:endParaRPr lang="en-CA"/>
        </a:p>
      </dgm:t>
    </dgm:pt>
    <dgm:pt modelId="{598C55E0-5FB4-4D03-BB7B-CA721369FF33}" type="sibTrans" cxnId="{09972F74-062A-490B-9869-DCCC0DC8BDC1}">
      <dgm:prSet/>
      <dgm:spPr/>
      <dgm:t>
        <a:bodyPr/>
        <a:lstStyle/>
        <a:p>
          <a:endParaRPr lang="en-CA"/>
        </a:p>
      </dgm:t>
    </dgm:pt>
    <dgm:pt modelId="{C99A3140-F539-4304-9FAC-191731D51971}">
      <dgm:prSet phldrT="[Text]"/>
      <dgm:spPr/>
      <dgm:t>
        <a:bodyPr/>
        <a:lstStyle/>
        <a:p>
          <a:r>
            <a:rPr lang="en-CA" dirty="0" smtClean="0"/>
            <a:t>Timber Harvesting Land Base</a:t>
          </a:r>
          <a:endParaRPr lang="en-CA" dirty="0"/>
        </a:p>
      </dgm:t>
    </dgm:pt>
    <dgm:pt modelId="{A0F3F48A-2AE7-4355-87A4-6C66C09A8896}" type="parTrans" cxnId="{34DC093B-761A-4A0D-AED8-0186258A549D}">
      <dgm:prSet/>
      <dgm:spPr/>
      <dgm:t>
        <a:bodyPr/>
        <a:lstStyle/>
        <a:p>
          <a:endParaRPr lang="en-CA"/>
        </a:p>
      </dgm:t>
    </dgm:pt>
    <dgm:pt modelId="{2EA61C6D-BF4D-45CE-82F3-7759C6C8308B}" type="sibTrans" cxnId="{34DC093B-761A-4A0D-AED8-0186258A549D}">
      <dgm:prSet/>
      <dgm:spPr/>
      <dgm:t>
        <a:bodyPr/>
        <a:lstStyle/>
        <a:p>
          <a:endParaRPr lang="en-CA"/>
        </a:p>
      </dgm:t>
    </dgm:pt>
    <dgm:pt modelId="{4D430A81-DFA5-4F24-8A31-FFAA7EC26274}">
      <dgm:prSet phldrT="[Text]" custT="1"/>
      <dgm:spPr/>
      <dgm:t>
        <a:bodyPr/>
        <a:lstStyle/>
        <a:p>
          <a:r>
            <a:rPr lang="en-CA" sz="1600" dirty="0" smtClean="0"/>
            <a:t>The THLB is what is left after all constraints are considered</a:t>
          </a:r>
          <a:endParaRPr lang="en-CA" sz="1600" dirty="0"/>
        </a:p>
      </dgm:t>
    </dgm:pt>
    <dgm:pt modelId="{7A96A0AA-F5C4-423C-A919-1F5070BFB47E}" type="parTrans" cxnId="{C7283072-E367-491C-8AFB-B12EA75EF9F9}">
      <dgm:prSet/>
      <dgm:spPr/>
      <dgm:t>
        <a:bodyPr/>
        <a:lstStyle/>
        <a:p>
          <a:endParaRPr lang="en-CA"/>
        </a:p>
      </dgm:t>
    </dgm:pt>
    <dgm:pt modelId="{5F5C7A63-0260-4BC9-88A8-AAA7067ABBDB}" type="sibTrans" cxnId="{C7283072-E367-491C-8AFB-B12EA75EF9F9}">
      <dgm:prSet/>
      <dgm:spPr/>
      <dgm:t>
        <a:bodyPr/>
        <a:lstStyle/>
        <a:p>
          <a:endParaRPr lang="en-CA"/>
        </a:p>
      </dgm:t>
    </dgm:pt>
    <dgm:pt modelId="{50A9D9D1-2D21-41BF-B14F-DF2C7C0DFB78}">
      <dgm:prSet phldrT="[Text]"/>
      <dgm:spPr/>
      <dgm:t>
        <a:bodyPr/>
        <a:lstStyle/>
        <a:p>
          <a:r>
            <a:rPr lang="en-CA" dirty="0" smtClean="0"/>
            <a:t>AAC</a:t>
          </a:r>
          <a:endParaRPr lang="en-CA" dirty="0"/>
        </a:p>
      </dgm:t>
    </dgm:pt>
    <dgm:pt modelId="{1A029D76-E571-4AB4-AC8C-D5D1A7FD23AA}" type="parTrans" cxnId="{41A08419-2502-4195-8414-28E817A9954C}">
      <dgm:prSet/>
      <dgm:spPr/>
      <dgm:t>
        <a:bodyPr/>
        <a:lstStyle/>
        <a:p>
          <a:endParaRPr lang="en-CA"/>
        </a:p>
      </dgm:t>
    </dgm:pt>
    <dgm:pt modelId="{4E1446FD-AD62-429B-9D5F-6870C081C982}" type="sibTrans" cxnId="{41A08419-2502-4195-8414-28E817A9954C}">
      <dgm:prSet/>
      <dgm:spPr/>
      <dgm:t>
        <a:bodyPr/>
        <a:lstStyle/>
        <a:p>
          <a:endParaRPr lang="en-CA"/>
        </a:p>
      </dgm:t>
    </dgm:pt>
    <dgm:pt modelId="{B265DA0D-F7FE-4D7E-A5A6-931DE2B2E461}">
      <dgm:prSet phldrT="[Text]" custT="1"/>
      <dgm:spPr/>
      <dgm:t>
        <a:bodyPr/>
        <a:lstStyle/>
        <a:p>
          <a:r>
            <a:rPr lang="en-CA" sz="1600" dirty="0" smtClean="0"/>
            <a:t>The AAC is set using rates of tree growth on the THLB</a:t>
          </a:r>
          <a:endParaRPr lang="en-CA" sz="1600" dirty="0"/>
        </a:p>
      </dgm:t>
    </dgm:pt>
    <dgm:pt modelId="{8A650406-7EC4-4F4D-9266-368579679EBC}" type="parTrans" cxnId="{89A3E439-2ACB-4A46-9A32-19F2B598D93D}">
      <dgm:prSet/>
      <dgm:spPr/>
      <dgm:t>
        <a:bodyPr/>
        <a:lstStyle/>
        <a:p>
          <a:endParaRPr lang="en-CA"/>
        </a:p>
      </dgm:t>
    </dgm:pt>
    <dgm:pt modelId="{B816139F-DB67-46D5-90B8-06123AF3C59E}" type="sibTrans" cxnId="{89A3E439-2ACB-4A46-9A32-19F2B598D93D}">
      <dgm:prSet/>
      <dgm:spPr/>
      <dgm:t>
        <a:bodyPr/>
        <a:lstStyle/>
        <a:p>
          <a:endParaRPr lang="en-CA"/>
        </a:p>
      </dgm:t>
    </dgm:pt>
    <dgm:pt modelId="{BDDEBD43-862E-4071-B029-A9C328D15C2F}" type="pres">
      <dgm:prSet presAssocID="{C8B7DB46-A699-47C7-A9F4-5380802CC0D0}" presName="rootnode" presStyleCnt="0">
        <dgm:presLayoutVars>
          <dgm:chMax/>
          <dgm:chPref/>
          <dgm:dir/>
          <dgm:animLvl val="lvl"/>
        </dgm:presLayoutVars>
      </dgm:prSet>
      <dgm:spPr/>
      <dgm:t>
        <a:bodyPr/>
        <a:lstStyle/>
        <a:p>
          <a:endParaRPr lang="en-CA"/>
        </a:p>
      </dgm:t>
    </dgm:pt>
    <dgm:pt modelId="{21EF0B36-8969-4FCD-97F9-5854B73E4B45}" type="pres">
      <dgm:prSet presAssocID="{70D36B8B-12A2-4BE7-B513-4ADDC0B7A624}" presName="composite" presStyleCnt="0"/>
      <dgm:spPr/>
    </dgm:pt>
    <dgm:pt modelId="{4CE0F63C-DD1A-4452-BED5-B4D41027F23B}" type="pres">
      <dgm:prSet presAssocID="{70D36B8B-12A2-4BE7-B513-4ADDC0B7A624}" presName="bentUpArrow1" presStyleLbl="alignImgPlace1" presStyleIdx="0" presStyleCnt="2"/>
      <dgm:spPr/>
    </dgm:pt>
    <dgm:pt modelId="{B41E86E5-8A47-4CC9-9ADC-5B52CACAFD69}" type="pres">
      <dgm:prSet presAssocID="{70D36B8B-12A2-4BE7-B513-4ADDC0B7A624}" presName="ParentText" presStyleLbl="node1" presStyleIdx="0" presStyleCnt="3" custLinFactNeighborX="-242" custLinFactNeighborY="9897">
        <dgm:presLayoutVars>
          <dgm:chMax val="1"/>
          <dgm:chPref val="1"/>
          <dgm:bulletEnabled val="1"/>
        </dgm:presLayoutVars>
      </dgm:prSet>
      <dgm:spPr/>
      <dgm:t>
        <a:bodyPr/>
        <a:lstStyle/>
        <a:p>
          <a:endParaRPr lang="en-CA"/>
        </a:p>
      </dgm:t>
    </dgm:pt>
    <dgm:pt modelId="{C5613098-D360-4977-91EE-31F04FE93683}" type="pres">
      <dgm:prSet presAssocID="{70D36B8B-12A2-4BE7-B513-4ADDC0B7A624}" presName="ChildText" presStyleLbl="revTx" presStyleIdx="0" presStyleCnt="3" custScaleX="427763" custScaleY="113205" custLinFactX="72771" custLinFactNeighborX="100000" custLinFactNeighborY="11824">
        <dgm:presLayoutVars>
          <dgm:chMax val="0"/>
          <dgm:chPref val="0"/>
          <dgm:bulletEnabled val="1"/>
        </dgm:presLayoutVars>
      </dgm:prSet>
      <dgm:spPr/>
      <dgm:t>
        <a:bodyPr/>
        <a:lstStyle/>
        <a:p>
          <a:endParaRPr lang="en-CA"/>
        </a:p>
      </dgm:t>
    </dgm:pt>
    <dgm:pt modelId="{289A843D-D6BE-4500-8158-574C1A309BA3}" type="pres">
      <dgm:prSet presAssocID="{AA7FFACC-CF15-4938-9D59-E34BD05F3416}" presName="sibTrans" presStyleCnt="0"/>
      <dgm:spPr/>
    </dgm:pt>
    <dgm:pt modelId="{89F6898C-199A-4636-9660-09B1F7F09476}" type="pres">
      <dgm:prSet presAssocID="{C99A3140-F539-4304-9FAC-191731D51971}" presName="composite" presStyleCnt="0"/>
      <dgm:spPr/>
    </dgm:pt>
    <dgm:pt modelId="{84BE7198-8D02-467A-97B1-3A004B35E579}" type="pres">
      <dgm:prSet presAssocID="{C99A3140-F539-4304-9FAC-191731D51971}" presName="bentUpArrow1" presStyleLbl="alignImgPlace1" presStyleIdx="1" presStyleCnt="2"/>
      <dgm:spPr/>
    </dgm:pt>
    <dgm:pt modelId="{D727D70A-FFCB-449B-9CC1-FE0452E56867}" type="pres">
      <dgm:prSet presAssocID="{C99A3140-F539-4304-9FAC-191731D51971}" presName="ParentText" presStyleLbl="node1" presStyleIdx="1" presStyleCnt="3" custLinFactNeighborX="-52843" custLinFactNeighborY="10901">
        <dgm:presLayoutVars>
          <dgm:chMax val="1"/>
          <dgm:chPref val="1"/>
          <dgm:bulletEnabled val="1"/>
        </dgm:presLayoutVars>
      </dgm:prSet>
      <dgm:spPr/>
      <dgm:t>
        <a:bodyPr/>
        <a:lstStyle/>
        <a:p>
          <a:endParaRPr lang="en-CA"/>
        </a:p>
      </dgm:t>
    </dgm:pt>
    <dgm:pt modelId="{2F5D1DBD-5811-4836-BF4F-74A4F0685DBF}" type="pres">
      <dgm:prSet presAssocID="{C99A3140-F539-4304-9FAC-191731D51971}" presName="ChildText" presStyleLbl="revTx" presStyleIdx="1" presStyleCnt="3" custScaleX="379930" custLinFactNeighborX="72806" custLinFactNeighborY="1688">
        <dgm:presLayoutVars>
          <dgm:chMax val="0"/>
          <dgm:chPref val="0"/>
          <dgm:bulletEnabled val="1"/>
        </dgm:presLayoutVars>
      </dgm:prSet>
      <dgm:spPr/>
      <dgm:t>
        <a:bodyPr/>
        <a:lstStyle/>
        <a:p>
          <a:endParaRPr lang="en-CA"/>
        </a:p>
      </dgm:t>
    </dgm:pt>
    <dgm:pt modelId="{38D64656-D65F-4A06-A8C0-6506F485C78E}" type="pres">
      <dgm:prSet presAssocID="{2EA61C6D-BF4D-45CE-82F3-7759C6C8308B}" presName="sibTrans" presStyleCnt="0"/>
      <dgm:spPr/>
    </dgm:pt>
    <dgm:pt modelId="{3BC43865-A79F-41D4-BBC2-B5812D8770EA}" type="pres">
      <dgm:prSet presAssocID="{50A9D9D1-2D21-41BF-B14F-DF2C7C0DFB78}" presName="composite" presStyleCnt="0"/>
      <dgm:spPr/>
    </dgm:pt>
    <dgm:pt modelId="{F84043BA-D9C1-444E-B4CE-CD0BF09851B9}" type="pres">
      <dgm:prSet presAssocID="{50A9D9D1-2D21-41BF-B14F-DF2C7C0DFB78}" presName="ParentText" presStyleLbl="node1" presStyleIdx="2" presStyleCnt="3" custLinFactNeighborX="-63541" custLinFactNeighborY="225">
        <dgm:presLayoutVars>
          <dgm:chMax val="1"/>
          <dgm:chPref val="1"/>
          <dgm:bulletEnabled val="1"/>
        </dgm:presLayoutVars>
      </dgm:prSet>
      <dgm:spPr/>
      <dgm:t>
        <a:bodyPr/>
        <a:lstStyle/>
        <a:p>
          <a:endParaRPr lang="en-CA"/>
        </a:p>
      </dgm:t>
    </dgm:pt>
    <dgm:pt modelId="{60A828D1-AFB6-40D1-9ECF-4C9FC808572B}" type="pres">
      <dgm:prSet presAssocID="{50A9D9D1-2D21-41BF-B14F-DF2C7C0DFB78}" presName="FinalChildText" presStyleLbl="revTx" presStyleIdx="2" presStyleCnt="3" custScaleX="264384" custLinFactNeighborX="74070" custLinFactNeighborY="-1669">
        <dgm:presLayoutVars>
          <dgm:chMax val="0"/>
          <dgm:chPref val="0"/>
          <dgm:bulletEnabled val="1"/>
        </dgm:presLayoutVars>
      </dgm:prSet>
      <dgm:spPr/>
      <dgm:t>
        <a:bodyPr/>
        <a:lstStyle/>
        <a:p>
          <a:endParaRPr lang="en-CA"/>
        </a:p>
      </dgm:t>
    </dgm:pt>
  </dgm:ptLst>
  <dgm:cxnLst>
    <dgm:cxn modelId="{91617F5F-B936-424D-85A3-12ED07310DF9}" type="presOf" srcId="{50A9D9D1-2D21-41BF-B14F-DF2C7C0DFB78}" destId="{F84043BA-D9C1-444E-B4CE-CD0BF09851B9}" srcOrd="0" destOrd="0" presId="urn:microsoft.com/office/officeart/2005/8/layout/StepDownProcess"/>
    <dgm:cxn modelId="{89A3E439-2ACB-4A46-9A32-19F2B598D93D}" srcId="{50A9D9D1-2D21-41BF-B14F-DF2C7C0DFB78}" destId="{B265DA0D-F7FE-4D7E-A5A6-931DE2B2E461}" srcOrd="0" destOrd="0" parTransId="{8A650406-7EC4-4F4D-9266-368579679EBC}" sibTransId="{B816139F-DB67-46D5-90B8-06123AF3C59E}"/>
    <dgm:cxn modelId="{E04D680B-CB54-47C5-879D-859647146215}" type="presOf" srcId="{B265DA0D-F7FE-4D7E-A5A6-931DE2B2E461}" destId="{60A828D1-AFB6-40D1-9ECF-4C9FC808572B}" srcOrd="0" destOrd="0" presId="urn:microsoft.com/office/officeart/2005/8/layout/StepDownProcess"/>
    <dgm:cxn modelId="{09972F74-062A-490B-9869-DCCC0DC8BDC1}" srcId="{70D36B8B-12A2-4BE7-B513-4ADDC0B7A624}" destId="{3C08AD2C-C04D-4EC8-AD66-EF64C31C100F}" srcOrd="0" destOrd="0" parTransId="{59B511D6-6121-4C31-8C11-D69DB7F78A14}" sibTransId="{598C55E0-5FB4-4D03-BB7B-CA721369FF33}"/>
    <dgm:cxn modelId="{CD9816B6-A752-490F-BE92-95F42FB8665C}" srcId="{C8B7DB46-A699-47C7-A9F4-5380802CC0D0}" destId="{70D36B8B-12A2-4BE7-B513-4ADDC0B7A624}" srcOrd="0" destOrd="0" parTransId="{8C8BF3E0-EB2A-4377-9826-99CCC79FD3CE}" sibTransId="{AA7FFACC-CF15-4938-9D59-E34BD05F3416}"/>
    <dgm:cxn modelId="{C8CC3E37-5F1A-4CE8-92B2-E119E5A7D4E4}" type="presOf" srcId="{70D36B8B-12A2-4BE7-B513-4ADDC0B7A624}" destId="{B41E86E5-8A47-4CC9-9ADC-5B52CACAFD69}" srcOrd="0" destOrd="0" presId="urn:microsoft.com/office/officeart/2005/8/layout/StepDownProcess"/>
    <dgm:cxn modelId="{41A08419-2502-4195-8414-28E817A9954C}" srcId="{C8B7DB46-A699-47C7-A9F4-5380802CC0D0}" destId="{50A9D9D1-2D21-41BF-B14F-DF2C7C0DFB78}" srcOrd="2" destOrd="0" parTransId="{1A029D76-E571-4AB4-AC8C-D5D1A7FD23AA}" sibTransId="{4E1446FD-AD62-429B-9D5F-6870C081C982}"/>
    <dgm:cxn modelId="{91783D67-9FD1-4405-8A4E-BE7E22617641}" type="presOf" srcId="{C8B7DB46-A699-47C7-A9F4-5380802CC0D0}" destId="{BDDEBD43-862E-4071-B029-A9C328D15C2F}" srcOrd="0" destOrd="0" presId="urn:microsoft.com/office/officeart/2005/8/layout/StepDownProcess"/>
    <dgm:cxn modelId="{34DC093B-761A-4A0D-AED8-0186258A549D}" srcId="{C8B7DB46-A699-47C7-A9F4-5380802CC0D0}" destId="{C99A3140-F539-4304-9FAC-191731D51971}" srcOrd="1" destOrd="0" parTransId="{A0F3F48A-2AE7-4355-87A4-6C66C09A8896}" sibTransId="{2EA61C6D-BF4D-45CE-82F3-7759C6C8308B}"/>
    <dgm:cxn modelId="{30F19A57-2DA0-4454-9892-727B373EBD98}" type="presOf" srcId="{3C08AD2C-C04D-4EC8-AD66-EF64C31C100F}" destId="{C5613098-D360-4977-91EE-31F04FE93683}" srcOrd="0" destOrd="0" presId="urn:microsoft.com/office/officeart/2005/8/layout/StepDownProcess"/>
    <dgm:cxn modelId="{3F937BE8-8400-4CB8-81D8-6C33DD5B78F9}" type="presOf" srcId="{C99A3140-F539-4304-9FAC-191731D51971}" destId="{D727D70A-FFCB-449B-9CC1-FE0452E56867}" srcOrd="0" destOrd="0" presId="urn:microsoft.com/office/officeart/2005/8/layout/StepDownProcess"/>
    <dgm:cxn modelId="{270AC47E-9A4F-4956-9373-8AE1B623E0B3}" type="presOf" srcId="{4D430A81-DFA5-4F24-8A31-FFAA7EC26274}" destId="{2F5D1DBD-5811-4836-BF4F-74A4F0685DBF}" srcOrd="0" destOrd="0" presId="urn:microsoft.com/office/officeart/2005/8/layout/StepDownProcess"/>
    <dgm:cxn modelId="{C7283072-E367-491C-8AFB-B12EA75EF9F9}" srcId="{C99A3140-F539-4304-9FAC-191731D51971}" destId="{4D430A81-DFA5-4F24-8A31-FFAA7EC26274}" srcOrd="0" destOrd="0" parTransId="{7A96A0AA-F5C4-423C-A919-1F5070BFB47E}" sibTransId="{5F5C7A63-0260-4BC9-88A8-AAA7067ABBDB}"/>
    <dgm:cxn modelId="{C005CACA-49A5-4253-B384-BE18875EC569}" type="presParOf" srcId="{BDDEBD43-862E-4071-B029-A9C328D15C2F}" destId="{21EF0B36-8969-4FCD-97F9-5854B73E4B45}" srcOrd="0" destOrd="0" presId="urn:microsoft.com/office/officeart/2005/8/layout/StepDownProcess"/>
    <dgm:cxn modelId="{D27A7D57-DA1D-4DB6-9BB1-A37CFB9AABA1}" type="presParOf" srcId="{21EF0B36-8969-4FCD-97F9-5854B73E4B45}" destId="{4CE0F63C-DD1A-4452-BED5-B4D41027F23B}" srcOrd="0" destOrd="0" presId="urn:microsoft.com/office/officeart/2005/8/layout/StepDownProcess"/>
    <dgm:cxn modelId="{D8592531-3832-4105-8667-5A396E6C4D84}" type="presParOf" srcId="{21EF0B36-8969-4FCD-97F9-5854B73E4B45}" destId="{B41E86E5-8A47-4CC9-9ADC-5B52CACAFD69}" srcOrd="1" destOrd="0" presId="urn:microsoft.com/office/officeart/2005/8/layout/StepDownProcess"/>
    <dgm:cxn modelId="{0C87EE38-0F27-438A-9A25-9A6AEAA99242}" type="presParOf" srcId="{21EF0B36-8969-4FCD-97F9-5854B73E4B45}" destId="{C5613098-D360-4977-91EE-31F04FE93683}" srcOrd="2" destOrd="0" presId="urn:microsoft.com/office/officeart/2005/8/layout/StepDownProcess"/>
    <dgm:cxn modelId="{3BFFA619-1F4A-4DB3-A399-CC09358A177D}" type="presParOf" srcId="{BDDEBD43-862E-4071-B029-A9C328D15C2F}" destId="{289A843D-D6BE-4500-8158-574C1A309BA3}" srcOrd="1" destOrd="0" presId="urn:microsoft.com/office/officeart/2005/8/layout/StepDownProcess"/>
    <dgm:cxn modelId="{C124DCF8-9CA3-483C-A6F7-B684498C2312}" type="presParOf" srcId="{BDDEBD43-862E-4071-B029-A9C328D15C2F}" destId="{89F6898C-199A-4636-9660-09B1F7F09476}" srcOrd="2" destOrd="0" presId="urn:microsoft.com/office/officeart/2005/8/layout/StepDownProcess"/>
    <dgm:cxn modelId="{4D5C09FA-EB6F-48EC-9CB7-E10082CCC69A}" type="presParOf" srcId="{89F6898C-199A-4636-9660-09B1F7F09476}" destId="{84BE7198-8D02-467A-97B1-3A004B35E579}" srcOrd="0" destOrd="0" presId="urn:microsoft.com/office/officeart/2005/8/layout/StepDownProcess"/>
    <dgm:cxn modelId="{1DA7FBC2-30AC-477B-AEFE-021BA1C7C09B}" type="presParOf" srcId="{89F6898C-199A-4636-9660-09B1F7F09476}" destId="{D727D70A-FFCB-449B-9CC1-FE0452E56867}" srcOrd="1" destOrd="0" presId="urn:microsoft.com/office/officeart/2005/8/layout/StepDownProcess"/>
    <dgm:cxn modelId="{0E6DE73E-F9AA-4018-8071-AAF2CBC4751C}" type="presParOf" srcId="{89F6898C-199A-4636-9660-09B1F7F09476}" destId="{2F5D1DBD-5811-4836-BF4F-74A4F0685DBF}" srcOrd="2" destOrd="0" presId="urn:microsoft.com/office/officeart/2005/8/layout/StepDownProcess"/>
    <dgm:cxn modelId="{ECB462FE-B493-45EF-B228-A6F62FC43B27}" type="presParOf" srcId="{BDDEBD43-862E-4071-B029-A9C328D15C2F}" destId="{38D64656-D65F-4A06-A8C0-6506F485C78E}" srcOrd="3" destOrd="0" presId="urn:microsoft.com/office/officeart/2005/8/layout/StepDownProcess"/>
    <dgm:cxn modelId="{B0D08908-EECF-4ABA-9D00-FA8FF3D053B0}" type="presParOf" srcId="{BDDEBD43-862E-4071-B029-A9C328D15C2F}" destId="{3BC43865-A79F-41D4-BBC2-B5812D8770EA}" srcOrd="4" destOrd="0" presId="urn:microsoft.com/office/officeart/2005/8/layout/StepDownProcess"/>
    <dgm:cxn modelId="{C0EEFE5E-E7C4-4252-919B-AE10EAE59C6B}" type="presParOf" srcId="{3BC43865-A79F-41D4-BBC2-B5812D8770EA}" destId="{F84043BA-D9C1-444E-B4CE-CD0BF09851B9}" srcOrd="0" destOrd="0" presId="urn:microsoft.com/office/officeart/2005/8/layout/StepDownProcess"/>
    <dgm:cxn modelId="{B770BB9C-EB31-4DEF-BEF6-652F763026F7}" type="presParOf" srcId="{3BC43865-A79F-41D4-BBC2-B5812D8770EA}" destId="{60A828D1-AFB6-40D1-9ECF-4C9FC808572B}" srcOrd="1"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BE0DCB-6A36-445A-A922-5D954F24B096}">
      <dsp:nvSpPr>
        <dsp:cNvPr id="0" name=""/>
        <dsp:cNvSpPr/>
      </dsp:nvSpPr>
      <dsp:spPr>
        <a:xfrm>
          <a:off x="2446148" y="-363500"/>
          <a:ext cx="1369232" cy="1348646"/>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CA" sz="1200" kern="1200" dirty="0"/>
            <a:t>Step 1: </a:t>
          </a:r>
        </a:p>
        <a:p>
          <a:pPr lvl="0" algn="ctr" defTabSz="533400">
            <a:lnSpc>
              <a:spcPct val="90000"/>
            </a:lnSpc>
            <a:spcBef>
              <a:spcPct val="0"/>
            </a:spcBef>
            <a:spcAft>
              <a:spcPct val="35000"/>
            </a:spcAft>
          </a:pPr>
          <a:r>
            <a:rPr lang="en-CA" sz="1200" kern="1200" dirty="0"/>
            <a:t>forest management </a:t>
          </a:r>
          <a:r>
            <a:rPr lang="en-CA" sz="1200" b="1" u="sng" kern="1200" dirty="0"/>
            <a:t>objectives</a:t>
          </a:r>
          <a:r>
            <a:rPr lang="en-CA" sz="1200" kern="1200" dirty="0"/>
            <a:t> set through legislation and </a:t>
          </a:r>
          <a:r>
            <a:rPr lang="en-CA" sz="1200" kern="1200" dirty="0" smtClean="0"/>
            <a:t>land use planning</a:t>
          </a:r>
          <a:endParaRPr lang="en-CA" sz="1200" kern="1200" dirty="0"/>
        </a:p>
      </dsp:txBody>
      <dsp:txXfrm>
        <a:off x="2511983" y="-297665"/>
        <a:ext cx="1237562" cy="1216976"/>
      </dsp:txXfrm>
    </dsp:sp>
    <dsp:sp modelId="{C4BC64F8-8418-4162-98AF-B1546CE96D00}">
      <dsp:nvSpPr>
        <dsp:cNvPr id="0" name=""/>
        <dsp:cNvSpPr/>
      </dsp:nvSpPr>
      <dsp:spPr>
        <a:xfrm>
          <a:off x="3076060" y="526916"/>
          <a:ext cx="2068464" cy="2068464"/>
        </a:xfrm>
        <a:custGeom>
          <a:avLst/>
          <a:gdLst/>
          <a:ahLst/>
          <a:cxnLst/>
          <a:rect l="0" t="0" r="0" b="0"/>
          <a:pathLst>
            <a:path>
              <a:moveTo>
                <a:pt x="898245" y="8979"/>
              </a:moveTo>
              <a:arcTo wR="1034232" hR="1034232" stAng="15746673" swAng="169724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FB475171-B73C-47FE-80D4-E0FB563452F8}">
      <dsp:nvSpPr>
        <dsp:cNvPr id="0" name=""/>
        <dsp:cNvSpPr/>
      </dsp:nvSpPr>
      <dsp:spPr>
        <a:xfrm>
          <a:off x="4061228" y="663178"/>
          <a:ext cx="1420075" cy="128155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CA" sz="1200" kern="1200" dirty="0"/>
            <a:t>Step 2: </a:t>
          </a:r>
        </a:p>
        <a:p>
          <a:pPr lvl="0" algn="ctr" defTabSz="533400">
            <a:lnSpc>
              <a:spcPct val="90000"/>
            </a:lnSpc>
            <a:spcBef>
              <a:spcPct val="0"/>
            </a:spcBef>
            <a:spcAft>
              <a:spcPct val="35000"/>
            </a:spcAft>
          </a:pPr>
          <a:r>
            <a:rPr lang="en-CA" sz="1200" b="1" u="sng" kern="1200" dirty="0"/>
            <a:t>inventory</a:t>
          </a:r>
          <a:r>
            <a:rPr lang="en-CA" sz="1200" kern="1200" dirty="0"/>
            <a:t> of timber and non-timber values present on the </a:t>
          </a:r>
          <a:r>
            <a:rPr lang="en-CA" sz="1200" kern="1200" dirty="0" smtClean="0"/>
            <a:t>land base</a:t>
          </a:r>
          <a:endParaRPr lang="en-CA" sz="1200" kern="1200" dirty="0"/>
        </a:p>
      </dsp:txBody>
      <dsp:txXfrm>
        <a:off x="4123788" y="725738"/>
        <a:ext cx="1294955" cy="1156430"/>
      </dsp:txXfrm>
    </dsp:sp>
    <dsp:sp modelId="{035AB39C-9818-4716-A38F-424E8735BBF5}">
      <dsp:nvSpPr>
        <dsp:cNvPr id="0" name=""/>
        <dsp:cNvSpPr/>
      </dsp:nvSpPr>
      <dsp:spPr>
        <a:xfrm>
          <a:off x="3010883" y="77637"/>
          <a:ext cx="2068464" cy="2068464"/>
        </a:xfrm>
        <a:custGeom>
          <a:avLst/>
          <a:gdLst/>
          <a:ahLst/>
          <a:cxnLst/>
          <a:rect l="0" t="0" r="0" b="0"/>
          <a:pathLst>
            <a:path>
              <a:moveTo>
                <a:pt x="1500896" y="1957194"/>
              </a:moveTo>
              <a:arcTo wR="1034232" hR="1034232" stAng="3790687" swAng="180695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F6C1ED3-8A55-479B-9B56-F47269DB6074}">
      <dsp:nvSpPr>
        <dsp:cNvPr id="0" name=""/>
        <dsp:cNvSpPr/>
      </dsp:nvSpPr>
      <dsp:spPr>
        <a:xfrm>
          <a:off x="2435864" y="1698729"/>
          <a:ext cx="1379526" cy="1361114"/>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CA" sz="1200" kern="1200" dirty="0"/>
            <a:t>Step 3: </a:t>
          </a:r>
        </a:p>
        <a:p>
          <a:pPr lvl="0" algn="ctr" defTabSz="533400">
            <a:lnSpc>
              <a:spcPct val="90000"/>
            </a:lnSpc>
            <a:spcBef>
              <a:spcPct val="0"/>
            </a:spcBef>
            <a:spcAft>
              <a:spcPct val="35000"/>
            </a:spcAft>
          </a:pPr>
          <a:r>
            <a:rPr lang="en-CA" sz="1200" kern="1200" dirty="0" smtClean="0"/>
            <a:t>development </a:t>
          </a:r>
          <a:r>
            <a:rPr lang="en-CA" sz="1200" kern="1200" dirty="0"/>
            <a:t>and implementation of </a:t>
          </a:r>
          <a:r>
            <a:rPr lang="en-CA" sz="1200" b="1" u="sng" kern="1200" dirty="0"/>
            <a:t>operational</a:t>
          </a:r>
          <a:r>
            <a:rPr lang="en-CA" sz="1200" b="1" u="none" kern="1200" dirty="0"/>
            <a:t> </a:t>
          </a:r>
          <a:r>
            <a:rPr lang="en-CA" sz="1200" kern="1200" dirty="0"/>
            <a:t>plans to meet objectives</a:t>
          </a:r>
        </a:p>
      </dsp:txBody>
      <dsp:txXfrm>
        <a:off x="2502308" y="1765173"/>
        <a:ext cx="1246638" cy="1228226"/>
      </dsp:txXfrm>
    </dsp:sp>
    <dsp:sp modelId="{D132CB43-0526-4F3B-B4F7-03DAC9A3A312}">
      <dsp:nvSpPr>
        <dsp:cNvPr id="0" name=""/>
        <dsp:cNvSpPr/>
      </dsp:nvSpPr>
      <dsp:spPr>
        <a:xfrm>
          <a:off x="1195863" y="63279"/>
          <a:ext cx="2068464" cy="2068464"/>
        </a:xfrm>
        <a:custGeom>
          <a:avLst/>
          <a:gdLst/>
          <a:ahLst/>
          <a:cxnLst/>
          <a:rect l="0" t="0" r="0" b="0"/>
          <a:pathLst>
            <a:path>
              <a:moveTo>
                <a:pt x="1078145" y="2067531"/>
              </a:moveTo>
              <a:arcTo wR="1034232" hR="1034232" stAng="5253988" swAng="1703473"/>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E328171-DEA2-4DCE-848E-871C8CEEC39B}">
      <dsp:nvSpPr>
        <dsp:cNvPr id="0" name=""/>
        <dsp:cNvSpPr/>
      </dsp:nvSpPr>
      <dsp:spPr>
        <a:xfrm>
          <a:off x="790223" y="714576"/>
          <a:ext cx="1461750" cy="1230126"/>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CA" sz="1200" kern="1200"/>
            <a:t>Step 4:</a:t>
          </a:r>
        </a:p>
        <a:p>
          <a:pPr lvl="0" algn="ctr" defTabSz="533400">
            <a:lnSpc>
              <a:spcPct val="90000"/>
            </a:lnSpc>
            <a:spcBef>
              <a:spcPct val="0"/>
            </a:spcBef>
            <a:spcAft>
              <a:spcPct val="35000"/>
            </a:spcAft>
          </a:pPr>
          <a:r>
            <a:rPr lang="en-CA" sz="1200" b="1" u="sng" kern="1200"/>
            <a:t>monitoring and review </a:t>
          </a:r>
          <a:r>
            <a:rPr lang="en-CA" sz="1200" kern="1200"/>
            <a:t>of </a:t>
          </a:r>
          <a:r>
            <a:rPr lang="en-CA" sz="1200" b="0" u="none" kern="1200"/>
            <a:t>plan implementation</a:t>
          </a:r>
        </a:p>
      </dsp:txBody>
      <dsp:txXfrm>
        <a:off x="850273" y="774626"/>
        <a:ext cx="1341650" cy="1110026"/>
      </dsp:txXfrm>
    </dsp:sp>
    <dsp:sp modelId="{E6C677B3-D538-452E-B876-BEF2B7372E9A}">
      <dsp:nvSpPr>
        <dsp:cNvPr id="0" name=""/>
        <dsp:cNvSpPr/>
      </dsp:nvSpPr>
      <dsp:spPr>
        <a:xfrm>
          <a:off x="1183794" y="544381"/>
          <a:ext cx="2068464" cy="2068464"/>
        </a:xfrm>
        <a:custGeom>
          <a:avLst/>
          <a:gdLst/>
          <a:ahLst/>
          <a:cxnLst/>
          <a:rect l="0" t="0" r="0" b="0"/>
          <a:pathLst>
            <a:path>
              <a:moveTo>
                <a:pt x="607502" y="92139"/>
              </a:moveTo>
              <a:arcTo wR="1034232" hR="1034232" stAng="14737884" swAng="168848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E0F63C-DD1A-4452-BED5-B4D41027F23B}">
      <dsp:nvSpPr>
        <dsp:cNvPr id="0" name=""/>
        <dsp:cNvSpPr/>
      </dsp:nvSpPr>
      <dsp:spPr>
        <a:xfrm rot="5400000">
          <a:off x="803076" y="1136079"/>
          <a:ext cx="1004764" cy="1143889"/>
        </a:xfrm>
        <a:prstGeom prst="bentUpArrow">
          <a:avLst>
            <a:gd name="adj1" fmla="val 32840"/>
            <a:gd name="adj2" fmla="val 25000"/>
            <a:gd name="adj3" fmla="val 3578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41E86E5-8A47-4CC9-9ADC-5B52CACAFD69}">
      <dsp:nvSpPr>
        <dsp:cNvPr id="0" name=""/>
        <dsp:cNvSpPr/>
      </dsp:nvSpPr>
      <dsp:spPr>
        <a:xfrm>
          <a:off x="532782" y="139453"/>
          <a:ext cx="1691432" cy="1183947"/>
        </a:xfrm>
        <a:prstGeom prst="roundRect">
          <a:avLst>
            <a:gd name="adj" fmla="val 166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CA" sz="2100" kern="1200" dirty="0" smtClean="0"/>
            <a:t>Constraints</a:t>
          </a:r>
          <a:endParaRPr lang="en-CA" sz="2100" kern="1200" dirty="0"/>
        </a:p>
      </dsp:txBody>
      <dsp:txXfrm>
        <a:off x="590588" y="197259"/>
        <a:ext cx="1575820" cy="1068335"/>
      </dsp:txXfrm>
    </dsp:sp>
    <dsp:sp modelId="{C5613098-D360-4977-91EE-31F04FE93683}">
      <dsp:nvSpPr>
        <dsp:cNvPr id="0" name=""/>
        <dsp:cNvSpPr/>
      </dsp:nvSpPr>
      <dsp:spPr>
        <a:xfrm>
          <a:off x="2337665" y="185159"/>
          <a:ext cx="5262283" cy="10832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en-CA" sz="1600" kern="1200" dirty="0" smtClean="0"/>
            <a:t>“Constraints” are areas set aside through legislation, land use planning or because they are not operable (e.g., no way to get a road there).</a:t>
          </a:r>
          <a:endParaRPr lang="en-CA" sz="1600" kern="1200" dirty="0"/>
        </a:p>
      </dsp:txBody>
      <dsp:txXfrm>
        <a:off x="2337665" y="185159"/>
        <a:ext cx="5262283" cy="1083279"/>
      </dsp:txXfrm>
    </dsp:sp>
    <dsp:sp modelId="{84BE7198-8D02-467A-97B1-3A004B35E579}">
      <dsp:nvSpPr>
        <dsp:cNvPr id="0" name=""/>
        <dsp:cNvSpPr/>
      </dsp:nvSpPr>
      <dsp:spPr>
        <a:xfrm rot="5400000">
          <a:off x="3034755" y="2466043"/>
          <a:ext cx="1004764" cy="1143889"/>
        </a:xfrm>
        <a:prstGeom prst="bentUpArrow">
          <a:avLst>
            <a:gd name="adj1" fmla="val 32840"/>
            <a:gd name="adj2" fmla="val 25000"/>
            <a:gd name="adj3" fmla="val 3578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27D70A-FFCB-449B-9CC1-FE0452E56867}">
      <dsp:nvSpPr>
        <dsp:cNvPr id="0" name=""/>
        <dsp:cNvSpPr/>
      </dsp:nvSpPr>
      <dsp:spPr>
        <a:xfrm>
          <a:off x="1874750" y="1481304"/>
          <a:ext cx="1691432" cy="1183947"/>
        </a:xfrm>
        <a:prstGeom prst="roundRect">
          <a:avLst>
            <a:gd name="adj" fmla="val 166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CA" sz="2100" kern="1200" dirty="0" smtClean="0"/>
            <a:t>Timber Harvesting Land Base</a:t>
          </a:r>
          <a:endParaRPr lang="en-CA" sz="2100" kern="1200" dirty="0"/>
        </a:p>
      </dsp:txBody>
      <dsp:txXfrm>
        <a:off x="1932556" y="1539110"/>
        <a:ext cx="1575820" cy="1068335"/>
      </dsp:txXfrm>
    </dsp:sp>
    <dsp:sp modelId="{2F5D1DBD-5811-4836-BF4F-74A4F0685DBF}">
      <dsp:nvSpPr>
        <dsp:cNvPr id="0" name=""/>
        <dsp:cNvSpPr/>
      </dsp:nvSpPr>
      <dsp:spPr>
        <a:xfrm>
          <a:off x="3633805" y="1481311"/>
          <a:ext cx="4673848" cy="956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en-CA" sz="1600" kern="1200" dirty="0" smtClean="0"/>
            <a:t>The THLB is what is left after all constraints are considered</a:t>
          </a:r>
          <a:endParaRPr lang="en-CA" sz="1600" kern="1200" dirty="0"/>
        </a:p>
      </dsp:txBody>
      <dsp:txXfrm>
        <a:off x="3633805" y="1481311"/>
        <a:ext cx="4673848" cy="956918"/>
      </dsp:txXfrm>
    </dsp:sp>
    <dsp:sp modelId="{F84043BA-D9C1-444E-B4CE-CD0BF09851B9}">
      <dsp:nvSpPr>
        <dsp:cNvPr id="0" name=""/>
        <dsp:cNvSpPr/>
      </dsp:nvSpPr>
      <dsp:spPr>
        <a:xfrm>
          <a:off x="4189298" y="2684870"/>
          <a:ext cx="1691432" cy="1183947"/>
        </a:xfrm>
        <a:prstGeom prst="roundRect">
          <a:avLst>
            <a:gd name="adj" fmla="val 166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CA" sz="2100" kern="1200" dirty="0" smtClean="0"/>
            <a:t>AAC</a:t>
          </a:r>
          <a:endParaRPr lang="en-CA" sz="2100" kern="1200" dirty="0"/>
        </a:p>
      </dsp:txBody>
      <dsp:txXfrm>
        <a:off x="4247104" y="2742676"/>
        <a:ext cx="1575820" cy="1068335"/>
      </dsp:txXfrm>
    </dsp:sp>
    <dsp:sp modelId="{60A828D1-AFB6-40D1-9ECF-4C9FC808572B}">
      <dsp:nvSpPr>
        <dsp:cNvPr id="0" name=""/>
        <dsp:cNvSpPr/>
      </dsp:nvSpPr>
      <dsp:spPr>
        <a:xfrm>
          <a:off x="6156628" y="2779151"/>
          <a:ext cx="3252416" cy="9569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en-CA" sz="1600" kern="1200" dirty="0" smtClean="0"/>
            <a:t>The AAC is set using rates of tree growth on the THLB</a:t>
          </a:r>
          <a:endParaRPr lang="en-CA" sz="1600" kern="1200" dirty="0"/>
        </a:p>
      </dsp:txBody>
      <dsp:txXfrm>
        <a:off x="6156628" y="2779151"/>
        <a:ext cx="3252416" cy="956918"/>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86C088-6297-4CFE-9375-45F4B75D71FD}" type="datetimeFigureOut">
              <a:rPr lang="en-US" smtClean="0"/>
              <a:pPr/>
              <a:t>3/6/2018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2035E9-57D7-4F52-82E1-8D3961BC26E5}" type="slidenum">
              <a:rPr lang="en-US" smtClean="0"/>
              <a:pPr/>
              <a:t>‹#›</a:t>
            </a:fld>
            <a:endParaRPr lang="en-US"/>
          </a:p>
        </p:txBody>
      </p:sp>
    </p:spTree>
    <p:extLst>
      <p:ext uri="{BB962C8B-B14F-4D97-AF65-F5344CB8AC3E}">
        <p14:creationId xmlns:p14="http://schemas.microsoft.com/office/powerpoint/2010/main" val="1613067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2D2035E9-57D7-4F52-82E1-8D3961BC26E5}" type="slidenum">
              <a:rPr lang="en-US" smtClean="0"/>
              <a:pPr/>
              <a:t>1</a:t>
            </a:fld>
            <a:endParaRPr lang="en-US"/>
          </a:p>
        </p:txBody>
      </p:sp>
    </p:spTree>
    <p:extLst>
      <p:ext uri="{BB962C8B-B14F-4D97-AF65-F5344CB8AC3E}">
        <p14:creationId xmlns:p14="http://schemas.microsoft.com/office/powerpoint/2010/main" val="3635973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prstClr val="black"/>
                </a:solidFill>
                <a:effectLst/>
                <a:uLnTx/>
                <a:uFillTx/>
                <a:latin typeface="+mn-lt"/>
                <a:ea typeface="+mn-ea"/>
                <a:cs typeface="+mn-cs"/>
              </a:rPr>
              <a:t>BC Timber Sales (BCTS) is a self-financing program within the Ministry of Forests, Lands, Natural Resource Operations and Rural Development.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prstClr val="black"/>
                </a:solidFill>
                <a:effectLst/>
                <a:uLnTx/>
                <a:uFillTx/>
                <a:latin typeface="+mn-lt"/>
                <a:ea typeface="+mn-ea"/>
                <a:cs typeface="+mn-cs"/>
              </a:rPr>
              <a:t>BCTS supports the Ministry’s vision of environmental sustainability and economic prosperity and has an integral role in supporting the Forest Sector Strategy in the BC Jobs Plan.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prstClr val="black"/>
                </a:solidFill>
                <a:effectLst/>
                <a:uLnTx/>
                <a:uFillTx/>
                <a:latin typeface="+mn-lt"/>
                <a:ea typeface="+mn-ea"/>
                <a:cs typeface="+mn-cs"/>
              </a:rPr>
              <a:t>It also supports the Ministry’s three Goals: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200" b="0" i="0" u="none" strike="noStrike" kern="1200" cap="none" spc="0" normalizeH="0" baseline="0" noProof="0" dirty="0" smtClean="0">
                <a:ln>
                  <a:noFill/>
                </a:ln>
                <a:solidFill>
                  <a:prstClr val="black"/>
                </a:solidFill>
                <a:effectLst/>
                <a:uLnTx/>
                <a:uFillTx/>
                <a:latin typeface="+mn-lt"/>
                <a:ea typeface="+mn-ea"/>
                <a:cs typeface="+mn-cs"/>
              </a:rPr>
              <a:t>Efficient, citizen-centred public service delivery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200" b="0" i="0" u="none" strike="noStrike" kern="1200" cap="none" spc="0" normalizeH="0" baseline="0" noProof="0" dirty="0" smtClean="0">
                <a:ln>
                  <a:noFill/>
                </a:ln>
                <a:solidFill>
                  <a:prstClr val="black"/>
                </a:solidFill>
                <a:effectLst/>
                <a:uLnTx/>
                <a:uFillTx/>
                <a:latin typeface="+mn-lt"/>
                <a:ea typeface="+mn-ea"/>
                <a:cs typeface="+mn-cs"/>
              </a:rPr>
              <a:t>Co-ordinated sustainable management of British Columbia’s natural resources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200" b="0" i="0" u="none" strike="noStrike" kern="1200" cap="none" spc="0" normalizeH="0" baseline="0" noProof="0" dirty="0" smtClean="0">
                <a:ln>
                  <a:noFill/>
                </a:ln>
                <a:solidFill>
                  <a:prstClr val="black"/>
                </a:solidFill>
                <a:effectLst/>
                <a:uLnTx/>
                <a:uFillTx/>
                <a:latin typeface="+mn-lt"/>
                <a:ea typeface="+mn-ea"/>
                <a:cs typeface="+mn-cs"/>
              </a:rPr>
              <a:t>Productive, thriving natural resource sector and resilient communities</a:t>
            </a:r>
          </a:p>
        </p:txBody>
      </p:sp>
      <p:sp>
        <p:nvSpPr>
          <p:cNvPr id="4" name="Slide Number Placeholder 3"/>
          <p:cNvSpPr>
            <a:spLocks noGrp="1"/>
          </p:cNvSpPr>
          <p:nvPr>
            <p:ph type="sldNum" sz="quarter" idx="10"/>
          </p:nvPr>
        </p:nvSpPr>
        <p:spPr/>
        <p:txBody>
          <a:bodyPr/>
          <a:lstStyle/>
          <a:p>
            <a:fld id="{2D2035E9-57D7-4F52-82E1-8D3961BC26E5}" type="slidenum">
              <a:rPr lang="en-US" smtClean="0"/>
              <a:pPr/>
              <a:t>5</a:t>
            </a:fld>
            <a:endParaRPr lang="en-US"/>
          </a:p>
        </p:txBody>
      </p:sp>
    </p:spTree>
    <p:extLst>
      <p:ext uri="{BB962C8B-B14F-4D97-AF65-F5344CB8AC3E}">
        <p14:creationId xmlns:p14="http://schemas.microsoft.com/office/powerpoint/2010/main" val="253497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prstClr val="black"/>
                </a:solidFill>
                <a:effectLst/>
                <a:uLnTx/>
                <a:uFillTx/>
                <a:latin typeface="+mn-lt"/>
                <a:ea typeface="+mn-ea"/>
                <a:cs typeface="+mn-cs"/>
              </a:rPr>
              <a:t>BCTS provides these benefits by planning, developing and selling through auction a substantial and representative portion of the Province’s annual available timber volume as well as reforesting harvested areas.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prstClr val="black"/>
                </a:solidFill>
                <a:effectLst/>
                <a:uLnTx/>
                <a:uFillTx/>
                <a:latin typeface="+mn-lt"/>
                <a:ea typeface="+mn-ea"/>
                <a:cs typeface="+mn-cs"/>
              </a:rPr>
              <a:t>The bid prices received from auctioned timber support the Market Pricing System (MPS) in setting stumpage rates for most non-BC Timber Sales cutting authorities throughout the province.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prstClr val="black"/>
                </a:solidFill>
                <a:effectLst/>
                <a:uLnTx/>
                <a:uFillTx/>
                <a:latin typeface="+mn-lt"/>
                <a:ea typeface="+mn-ea"/>
                <a:cs typeface="+mn-cs"/>
              </a:rPr>
              <a:t>The costs incurred by BCTS also provide data for the Tenure Obligation Adjustments, contributing to another integral part of the MPS. </a:t>
            </a:r>
          </a:p>
        </p:txBody>
      </p:sp>
      <p:sp>
        <p:nvSpPr>
          <p:cNvPr id="4" name="Slide Number Placeholder 3"/>
          <p:cNvSpPr>
            <a:spLocks noGrp="1"/>
          </p:cNvSpPr>
          <p:nvPr>
            <p:ph type="sldNum" sz="quarter" idx="10"/>
          </p:nvPr>
        </p:nvSpPr>
        <p:spPr/>
        <p:txBody>
          <a:bodyPr/>
          <a:lstStyle/>
          <a:p>
            <a:fld id="{2D2035E9-57D7-4F52-82E1-8D3961BC26E5}" type="slidenum">
              <a:rPr lang="en-US" smtClean="0"/>
              <a:pPr/>
              <a:t>6</a:t>
            </a:fld>
            <a:endParaRPr lang="en-US"/>
          </a:p>
        </p:txBody>
      </p:sp>
    </p:spTree>
    <p:extLst>
      <p:ext uri="{BB962C8B-B14F-4D97-AF65-F5344CB8AC3E}">
        <p14:creationId xmlns:p14="http://schemas.microsoft.com/office/powerpoint/2010/main" val="3305887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dirty="0" smtClean="0">
                <a:ln>
                  <a:noFill/>
                </a:ln>
                <a:solidFill>
                  <a:prstClr val="black"/>
                </a:solidFill>
                <a:effectLst/>
                <a:uLnTx/>
                <a:uFillTx/>
                <a:latin typeface="+mn-lt"/>
                <a:ea typeface="ＭＳ Ｐゴシック" pitchFamily="34" charset="-128"/>
                <a:cs typeface="+mn-cs"/>
              </a:rPr>
              <a:t>BCTS maintains presence across the province and with 20% of the provincial AAC  and operating area.  I</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200" b="0" i="0" u="none" strike="noStrike" kern="1200" cap="none" spc="0" normalizeH="0" baseline="0" noProof="0" dirty="0" smtClean="0">
              <a:ln>
                <a:noFill/>
              </a:ln>
              <a:solidFill>
                <a:prstClr val="black"/>
              </a:solidFill>
              <a:effectLst/>
              <a:uLnTx/>
              <a:uFillTx/>
              <a:latin typeface="+mn-lt"/>
              <a:ea typeface="ＭＳ Ｐゴシック" pitchFamily="34" charset="-128"/>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dirty="0" smtClean="0">
                <a:ln>
                  <a:noFill/>
                </a:ln>
                <a:solidFill>
                  <a:prstClr val="black"/>
                </a:solidFill>
                <a:effectLst/>
                <a:uLnTx/>
                <a:uFillTx/>
                <a:latin typeface="+mn-lt"/>
                <a:ea typeface="ＭＳ Ｐゴシック" pitchFamily="34" charset="-128"/>
                <a:cs typeface="+mn-cs"/>
              </a:rPr>
              <a:t>t is the largest forest management entity in BC.</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200" b="0" i="0" u="none" strike="noStrike" kern="1200" cap="none" spc="0" normalizeH="0" baseline="0" noProof="0" dirty="0" smtClean="0">
              <a:ln>
                <a:noFill/>
              </a:ln>
              <a:solidFill>
                <a:prstClr val="black"/>
              </a:solidFill>
              <a:effectLst/>
              <a:uLnTx/>
              <a:uFillTx/>
              <a:latin typeface="+mn-lt"/>
              <a:ea typeface="ＭＳ Ｐゴシック" pitchFamily="34" charset="-128"/>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dirty="0" smtClean="0">
                <a:ln>
                  <a:noFill/>
                </a:ln>
                <a:solidFill>
                  <a:prstClr val="black"/>
                </a:solidFill>
                <a:effectLst/>
                <a:uLnTx/>
                <a:uFillTx/>
                <a:latin typeface="+mn-lt"/>
                <a:ea typeface="ＭＳ Ｐゴシック" pitchFamily="34" charset="-128"/>
                <a:cs typeface="+mn-cs"/>
              </a:rPr>
              <a:t>In addition to conducting BCTS operations, we can also provide fee-for-services via contracts to other </a:t>
            </a:r>
            <a:r>
              <a:rPr kumimoji="0" lang="en-US" altLang="en-US" sz="1200" b="0" i="0" u="none" strike="noStrike" kern="1200" cap="none" spc="0" normalizeH="0" baseline="0" noProof="0" dirty="0" err="1" smtClean="0">
                <a:ln>
                  <a:noFill/>
                </a:ln>
                <a:solidFill>
                  <a:prstClr val="black"/>
                </a:solidFill>
                <a:effectLst/>
                <a:uLnTx/>
                <a:uFillTx/>
                <a:latin typeface="+mn-lt"/>
                <a:ea typeface="ＭＳ Ｐゴシック" pitchFamily="34" charset="-128"/>
                <a:cs typeface="+mn-cs"/>
              </a:rPr>
              <a:t>licence</a:t>
            </a:r>
            <a:r>
              <a:rPr kumimoji="0" lang="en-US" altLang="en-US" sz="1200" b="0" i="0" u="none" strike="noStrike" kern="1200" cap="none" spc="0" normalizeH="0" baseline="0" noProof="0" dirty="0" smtClean="0">
                <a:ln>
                  <a:noFill/>
                </a:ln>
                <a:solidFill>
                  <a:prstClr val="black"/>
                </a:solidFill>
                <a:effectLst/>
                <a:uLnTx/>
                <a:uFillTx/>
                <a:latin typeface="+mn-lt"/>
                <a:ea typeface="ＭＳ Ｐゴシック" pitchFamily="34" charset="-128"/>
                <a:cs typeface="+mn-cs"/>
              </a:rPr>
              <a:t> holders (First Nations and communities) through B2B agreements, and market their timber through disposition agreements.</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200" b="0" i="0" u="none" strike="noStrike" kern="1200" cap="none" spc="0" normalizeH="0" baseline="0" noProof="0" dirty="0" smtClean="0">
              <a:ln>
                <a:noFill/>
              </a:ln>
              <a:solidFill>
                <a:prstClr val="black"/>
              </a:solidFill>
              <a:effectLst/>
              <a:uLnTx/>
              <a:uFillTx/>
              <a:latin typeface="+mn-lt"/>
              <a:ea typeface="ＭＳ Ｐゴシック" pitchFamily="34" charset="-128"/>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dirty="0" smtClean="0">
                <a:ln>
                  <a:noFill/>
                </a:ln>
                <a:solidFill>
                  <a:prstClr val="black"/>
                </a:solidFill>
                <a:effectLst/>
                <a:uLnTx/>
                <a:uFillTx/>
                <a:latin typeface="+mn-lt"/>
                <a:ea typeface="ＭＳ Ｐゴシック" pitchFamily="34" charset="-128"/>
                <a:cs typeface="+mn-cs"/>
              </a:rPr>
              <a:t>This helps integrate BCTS with the communities and helps develop local capacity and expertise in all aspects forest management.  </a:t>
            </a:r>
          </a:p>
          <a:p>
            <a:endParaRPr lang="en-CA" dirty="0"/>
          </a:p>
        </p:txBody>
      </p:sp>
      <p:sp>
        <p:nvSpPr>
          <p:cNvPr id="4" name="Slide Number Placeholder 3"/>
          <p:cNvSpPr>
            <a:spLocks noGrp="1"/>
          </p:cNvSpPr>
          <p:nvPr>
            <p:ph type="sldNum" sz="quarter" idx="10"/>
          </p:nvPr>
        </p:nvSpPr>
        <p:spPr/>
        <p:txBody>
          <a:bodyPr/>
          <a:lstStyle/>
          <a:p>
            <a:fld id="{2D2035E9-57D7-4F52-82E1-8D3961BC26E5}" type="slidenum">
              <a:rPr lang="en-US" smtClean="0"/>
              <a:pPr/>
              <a:t>7</a:t>
            </a:fld>
            <a:endParaRPr lang="en-US"/>
          </a:p>
        </p:txBody>
      </p:sp>
    </p:spTree>
    <p:extLst>
      <p:ext uri="{BB962C8B-B14F-4D97-AF65-F5344CB8AC3E}">
        <p14:creationId xmlns:p14="http://schemas.microsoft.com/office/powerpoint/2010/main" val="939975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prstClr val="black"/>
                </a:solidFill>
                <a:effectLst/>
                <a:uLnTx/>
                <a:uFillTx/>
                <a:latin typeface="+mn-lt"/>
                <a:ea typeface="+mn-ea"/>
                <a:cs typeface="+mn-cs"/>
              </a:rPr>
              <a:t>BCTS supports the provincial government and the Ministry as major contributors to the current and future economic health of the Province.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altLang="en-US" sz="1200" b="0" i="0" u="none" strike="noStrike" kern="1200" cap="none" spc="0" normalizeH="0" baseline="0" noProof="0" dirty="0" smtClean="0">
                <a:ln>
                  <a:noFill/>
                </a:ln>
                <a:solidFill>
                  <a:prstClr val="black"/>
                </a:solidFill>
                <a:effectLst/>
                <a:uLnTx/>
                <a:uFillTx/>
                <a:latin typeface="+mn-lt"/>
                <a:ea typeface="ＭＳ Ｐゴシック" pitchFamily="34" charset="-128"/>
                <a:cs typeface="+mn-cs"/>
              </a:rPr>
              <a:t>In 2016/17 earned $158.2 million in Net Revenue supporting the government’s fiscal plan and priorities.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prstClr val="black"/>
                </a:solidFill>
                <a:effectLst/>
                <a:uLnTx/>
                <a:uFillTx/>
                <a:latin typeface="+mn-lt"/>
                <a:ea typeface="+mn-ea"/>
                <a:cs typeface="+mn-cs"/>
              </a:rPr>
              <a:t>BCTS directly contributes to the Ministry’s objective that economic benefits of natural resource development are optimized.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smtClean="0">
                <a:ln>
                  <a:noFill/>
                </a:ln>
                <a:solidFill>
                  <a:prstClr val="black"/>
                </a:solidFill>
                <a:effectLst/>
                <a:uLnTx/>
                <a:uFillTx/>
                <a:latin typeface="+mn-lt"/>
                <a:ea typeface="+mn-ea"/>
                <a:cs typeface="+mn-cs"/>
              </a:rPr>
              <a:t>BCTS operates under a self-financing special account and must generate sufficient revenue to finance its cash requirements (i.e. earn a profit) over the long term. </a:t>
            </a:r>
          </a:p>
          <a:p>
            <a:endParaRPr lang="en-CA" dirty="0"/>
          </a:p>
        </p:txBody>
      </p:sp>
      <p:sp>
        <p:nvSpPr>
          <p:cNvPr id="4" name="Slide Number Placeholder 3"/>
          <p:cNvSpPr>
            <a:spLocks noGrp="1"/>
          </p:cNvSpPr>
          <p:nvPr>
            <p:ph type="sldNum" sz="quarter" idx="10"/>
          </p:nvPr>
        </p:nvSpPr>
        <p:spPr/>
        <p:txBody>
          <a:bodyPr/>
          <a:lstStyle/>
          <a:p>
            <a:fld id="{2D2035E9-57D7-4F52-82E1-8D3961BC26E5}" type="slidenum">
              <a:rPr lang="en-US" smtClean="0"/>
              <a:pPr/>
              <a:t>8</a:t>
            </a:fld>
            <a:endParaRPr lang="en-US"/>
          </a:p>
        </p:txBody>
      </p:sp>
    </p:spTree>
    <p:extLst>
      <p:ext uri="{BB962C8B-B14F-4D97-AF65-F5344CB8AC3E}">
        <p14:creationId xmlns:p14="http://schemas.microsoft.com/office/powerpoint/2010/main" val="3601772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altLang="en-US" sz="1200" b="0" i="0" u="none" strike="noStrike" kern="1200" cap="none" spc="0" normalizeH="0" baseline="0" noProof="0" dirty="0" smtClean="0">
                <a:ln>
                  <a:noFill/>
                </a:ln>
                <a:solidFill>
                  <a:prstClr val="black"/>
                </a:solidFill>
                <a:effectLst/>
                <a:uLnTx/>
                <a:uFillTx/>
                <a:latin typeface="+mn-lt"/>
                <a:ea typeface="ＭＳ Ｐゴシック" pitchFamily="34" charset="-128"/>
                <a:cs typeface="+mn-cs"/>
              </a:rPr>
              <a:t>In 2016/17 BC Timber Sales: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altLang="en-US" sz="1200" b="0" i="0" u="none" strike="noStrike" kern="1200" cap="none" spc="0" normalizeH="0" baseline="0" noProof="0" dirty="0" smtClean="0">
              <a:ln>
                <a:noFill/>
              </a:ln>
              <a:solidFill>
                <a:prstClr val="black"/>
              </a:solidFill>
              <a:effectLst/>
              <a:uLnTx/>
              <a:uFillTx/>
              <a:latin typeface="+mn-lt"/>
              <a:ea typeface="ＭＳ Ｐゴシック"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altLang="en-US" sz="1200" b="0" i="0" u="none" strike="noStrike" kern="1200" cap="none" spc="0" normalizeH="0" baseline="0" noProof="0" dirty="0" smtClean="0">
                <a:ln>
                  <a:noFill/>
                </a:ln>
                <a:solidFill>
                  <a:prstClr val="black"/>
                </a:solidFill>
                <a:effectLst/>
                <a:uLnTx/>
                <a:uFillTx/>
                <a:latin typeface="+mn-lt"/>
                <a:ea typeface="ＭＳ Ｐゴシック" pitchFamily="34" charset="-128"/>
                <a:cs typeface="+mn-cs"/>
              </a:rPr>
              <a:t>•Sold 12.7 million cubic metres of timber supporting the Market Pricing System, rural economies, jobs and families.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altLang="en-US" sz="1200" b="0" i="0" u="none" strike="noStrike" kern="1200" cap="none" spc="0" normalizeH="0" baseline="0" noProof="0" dirty="0" smtClean="0">
              <a:ln>
                <a:noFill/>
              </a:ln>
              <a:solidFill>
                <a:prstClr val="black"/>
              </a:solidFill>
              <a:effectLst/>
              <a:uLnTx/>
              <a:uFillTx/>
              <a:latin typeface="+mn-lt"/>
              <a:ea typeface="ＭＳ Ｐゴシック"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altLang="en-US" sz="1200" b="0" i="0" u="none" strike="noStrike" kern="1200" cap="none" spc="0" normalizeH="0" baseline="0" noProof="0" dirty="0" smtClean="0">
                <a:ln>
                  <a:noFill/>
                </a:ln>
                <a:solidFill>
                  <a:prstClr val="black"/>
                </a:solidFill>
                <a:effectLst/>
                <a:uLnTx/>
                <a:uFillTx/>
                <a:latin typeface="+mn-lt"/>
                <a:ea typeface="ＭＳ Ｐゴシック" pitchFamily="34" charset="-128"/>
                <a:cs typeface="+mn-cs"/>
              </a:rPr>
              <a:t>•Delivered on our stewardship obligations by growing seedlings for BCTS and other Gov’t planting obligations and planting trees on BCTS harvested sites.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altLang="en-US" sz="1200" b="0" i="0" u="none" strike="noStrike" kern="1200" cap="none" spc="0" normalizeH="0" baseline="0" noProof="0" dirty="0" smtClean="0">
              <a:ln>
                <a:noFill/>
              </a:ln>
              <a:solidFill>
                <a:prstClr val="black"/>
              </a:solidFill>
              <a:effectLst/>
              <a:uLnTx/>
              <a:uFillTx/>
              <a:latin typeface="+mn-lt"/>
              <a:ea typeface="ＭＳ Ｐゴシック"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altLang="en-US" sz="1200" b="0" i="0" u="none" strike="noStrike" kern="1200" cap="none" spc="0" normalizeH="0" baseline="0" noProof="0" dirty="0" smtClean="0">
                <a:ln>
                  <a:noFill/>
                </a:ln>
                <a:solidFill>
                  <a:prstClr val="black"/>
                </a:solidFill>
                <a:effectLst/>
                <a:uLnTx/>
                <a:uFillTx/>
                <a:latin typeface="+mn-lt"/>
                <a:ea typeface="ＭＳ Ｐゴシック" pitchFamily="34" charset="-128"/>
                <a:cs typeface="+mn-cs"/>
              </a:rPr>
              <a:t>•Supported Productive Future Forests by provided 25 million seedlings and planting 11 million trees for the Forests for Tomorrow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altLang="en-US" sz="1200" b="0" i="0" u="none" strike="noStrike" kern="1200" cap="none" spc="0" normalizeH="0" baseline="0" noProof="0" dirty="0" smtClean="0">
              <a:ln>
                <a:noFill/>
              </a:ln>
              <a:solidFill>
                <a:prstClr val="black"/>
              </a:solidFill>
              <a:effectLst/>
              <a:uLnTx/>
              <a:uFillTx/>
              <a:latin typeface="+mn-lt"/>
              <a:ea typeface="ＭＳ Ｐゴシック"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altLang="en-US" sz="1200" b="0" i="0" u="none" strike="noStrike" kern="1200" cap="none" spc="0" normalizeH="0" baseline="0" noProof="0" dirty="0" smtClean="0">
                <a:ln>
                  <a:noFill/>
                </a:ln>
                <a:solidFill>
                  <a:prstClr val="black"/>
                </a:solidFill>
                <a:effectLst/>
                <a:uLnTx/>
                <a:uFillTx/>
                <a:latin typeface="+mn-lt"/>
                <a:ea typeface="ＭＳ Ｐゴシック" pitchFamily="34" charset="-128"/>
                <a:cs typeface="+mn-cs"/>
              </a:rPr>
              <a:t>•Maintained 100% of our operational area certified under a Sustainable Forest Management system demonstrating sound forest management.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altLang="en-US" sz="1200" b="0" i="0" u="none" strike="noStrike" kern="1200" cap="none" spc="0" normalizeH="0" baseline="0" noProof="0" dirty="0" smtClean="0">
              <a:ln>
                <a:noFill/>
              </a:ln>
              <a:solidFill>
                <a:prstClr val="black"/>
              </a:solidFill>
              <a:effectLst/>
              <a:uLnTx/>
              <a:uFillTx/>
              <a:latin typeface="+mn-lt"/>
              <a:ea typeface="ＭＳ Ｐゴシック"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altLang="en-US" sz="1200" b="0" i="0" u="none" strike="noStrike" kern="1200" cap="none" spc="0" normalizeH="0" baseline="0" noProof="0" dirty="0" smtClean="0">
                <a:ln>
                  <a:noFill/>
                </a:ln>
                <a:solidFill>
                  <a:prstClr val="black"/>
                </a:solidFill>
                <a:effectLst/>
                <a:uLnTx/>
                <a:uFillTx/>
                <a:latin typeface="+mn-lt"/>
                <a:ea typeface="ＭＳ Ｐゴシック" pitchFamily="34" charset="-128"/>
                <a:cs typeface="+mn-cs"/>
              </a:rPr>
              <a:t>•Maintained our SAFE Company certification supporting forest sector safety.</a:t>
            </a:r>
          </a:p>
          <a:p>
            <a:endParaRPr lang="en-CA" dirty="0"/>
          </a:p>
        </p:txBody>
      </p:sp>
      <p:sp>
        <p:nvSpPr>
          <p:cNvPr id="4" name="Slide Number Placeholder 3"/>
          <p:cNvSpPr>
            <a:spLocks noGrp="1"/>
          </p:cNvSpPr>
          <p:nvPr>
            <p:ph type="sldNum" sz="quarter" idx="10"/>
          </p:nvPr>
        </p:nvSpPr>
        <p:spPr/>
        <p:txBody>
          <a:bodyPr/>
          <a:lstStyle/>
          <a:p>
            <a:fld id="{2D2035E9-57D7-4F52-82E1-8D3961BC26E5}" type="slidenum">
              <a:rPr lang="en-US" smtClean="0"/>
              <a:pPr/>
              <a:t>9</a:t>
            </a:fld>
            <a:endParaRPr lang="en-US"/>
          </a:p>
        </p:txBody>
      </p:sp>
    </p:spTree>
    <p:extLst>
      <p:ext uri="{BB962C8B-B14F-4D97-AF65-F5344CB8AC3E}">
        <p14:creationId xmlns:p14="http://schemas.microsoft.com/office/powerpoint/2010/main" val="2139394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CA" sz="1200" b="0" i="0" u="none" strike="noStrike" kern="1200" cap="none" spc="0" normalizeH="0" baseline="0" noProof="0" dirty="0" smtClean="0">
                <a:ln>
                  <a:noFill/>
                </a:ln>
                <a:solidFill>
                  <a:prstClr val="black"/>
                </a:solidFill>
                <a:effectLst/>
                <a:uLnTx/>
                <a:uFillTx/>
                <a:latin typeface="+mn-lt"/>
                <a:ea typeface="+mn-ea"/>
                <a:cs typeface="+mn-cs"/>
              </a:rPr>
              <a:t> Regarding the auction volume, the original design work by MDI had specific goals that the design of the system should achieve:</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CA" sz="1200" b="0" i="0" u="none" strike="noStrike" kern="1200" cap="none" spc="0" normalizeH="0" baseline="0" noProof="0" dirty="0" smtClean="0">
                <a:ln>
                  <a:noFill/>
                </a:ln>
                <a:solidFill>
                  <a:prstClr val="black"/>
                </a:solidFill>
                <a:effectLst/>
                <a:uLnTx/>
                <a:uFillTx/>
                <a:latin typeface="+mn-lt"/>
                <a:ea typeface="+mn-ea"/>
                <a:cs typeface="+mn-cs"/>
              </a:rPr>
              <a:t> The estimated prices have sufficient statistical precision</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CA" sz="1200" b="0" i="0" u="none" strike="noStrike" kern="1200" cap="none" spc="0" normalizeH="0" baseline="0" noProof="0" dirty="0" smtClean="0">
                <a:ln>
                  <a:noFill/>
                </a:ln>
                <a:solidFill>
                  <a:prstClr val="black"/>
                </a:solidFill>
                <a:effectLst/>
                <a:uLnTx/>
                <a:uFillTx/>
                <a:latin typeface="+mn-lt"/>
                <a:ea typeface="+mn-ea"/>
                <a:cs typeface="+mn-cs"/>
              </a:rPr>
              <a:t> The market is sufficiently thick (sufficient number of participants)</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CA" sz="1200" b="0" i="0" u="none" strike="noStrike" kern="1200" cap="none" spc="0" normalizeH="0" baseline="0" noProof="0" dirty="0" smtClean="0">
                <a:ln>
                  <a:noFill/>
                </a:ln>
                <a:solidFill>
                  <a:prstClr val="black"/>
                </a:solidFill>
                <a:effectLst/>
                <a:uLnTx/>
                <a:uFillTx/>
                <a:latin typeface="+mn-lt"/>
                <a:ea typeface="+mn-ea"/>
                <a:cs typeface="+mn-cs"/>
              </a:rPr>
              <a:t> Problems of strategic bidding is avoided</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CA"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CA" sz="1200" b="0" i="0" u="none" strike="noStrike" kern="1200" cap="none" spc="0" normalizeH="0" baseline="0" noProof="0" dirty="0" smtClean="0">
                <a:ln>
                  <a:noFill/>
                </a:ln>
                <a:solidFill>
                  <a:prstClr val="black"/>
                </a:solidFill>
                <a:effectLst/>
                <a:uLnTx/>
                <a:uFillTx/>
                <a:latin typeface="+mn-lt"/>
                <a:ea typeface="+mn-ea"/>
                <a:cs typeface="+mn-cs"/>
              </a:rPr>
              <a:t> The work indicated that potential problems with statistical precision, market thickness and strategic bidding can be addressed by auctioning volumes of at least 15% of AAC.</a:t>
            </a:r>
          </a:p>
          <a:p>
            <a:endParaRPr lang="en-CA" dirty="0"/>
          </a:p>
        </p:txBody>
      </p:sp>
      <p:sp>
        <p:nvSpPr>
          <p:cNvPr id="4" name="Slide Number Placeholder 3"/>
          <p:cNvSpPr>
            <a:spLocks noGrp="1"/>
          </p:cNvSpPr>
          <p:nvPr>
            <p:ph type="sldNum" sz="quarter" idx="10"/>
          </p:nvPr>
        </p:nvSpPr>
        <p:spPr/>
        <p:txBody>
          <a:bodyPr/>
          <a:lstStyle/>
          <a:p>
            <a:fld id="{2D2035E9-57D7-4F52-82E1-8D3961BC26E5}" type="slidenum">
              <a:rPr lang="en-US" smtClean="0"/>
              <a:pPr/>
              <a:t>10</a:t>
            </a:fld>
            <a:endParaRPr lang="en-US"/>
          </a:p>
        </p:txBody>
      </p:sp>
    </p:spTree>
    <p:extLst>
      <p:ext uri="{BB962C8B-B14F-4D97-AF65-F5344CB8AC3E}">
        <p14:creationId xmlns:p14="http://schemas.microsoft.com/office/powerpoint/2010/main" val="3339951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3C63EAE-0F29-4099-B233-24635CE04B81}" type="slidenum">
              <a:rPr lang="en-CA" smtClean="0">
                <a:solidFill>
                  <a:prstClr val="black"/>
                </a:solidFill>
              </a:rPr>
              <a:pPr/>
              <a:t>16</a:t>
            </a:fld>
            <a:endParaRPr lang="en-CA">
              <a:solidFill>
                <a:prstClr val="black"/>
              </a:solidFill>
            </a:endParaRPr>
          </a:p>
        </p:txBody>
      </p:sp>
    </p:spTree>
    <p:extLst>
      <p:ext uri="{BB962C8B-B14F-4D97-AF65-F5344CB8AC3E}">
        <p14:creationId xmlns:p14="http://schemas.microsoft.com/office/powerpoint/2010/main" val="18802098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dirty="0"/>
          </a:p>
        </p:txBody>
      </p:sp>
      <p:sp>
        <p:nvSpPr>
          <p:cNvPr id="4" name="Slide Number Placeholder 3"/>
          <p:cNvSpPr>
            <a:spLocks noGrp="1"/>
          </p:cNvSpPr>
          <p:nvPr>
            <p:ph type="sldNum" sz="quarter" idx="10"/>
          </p:nvPr>
        </p:nvSpPr>
        <p:spPr/>
        <p:txBody>
          <a:bodyPr/>
          <a:lstStyle/>
          <a:p>
            <a:fld id="{13C63EAE-0F29-4099-B233-24635CE04B81}" type="slidenum">
              <a:rPr lang="en-CA" smtClean="0">
                <a:solidFill>
                  <a:prstClr val="black"/>
                </a:solidFill>
              </a:rPr>
              <a:pPr/>
              <a:t>17</a:t>
            </a:fld>
            <a:endParaRPr lang="en-CA">
              <a:solidFill>
                <a:prstClr val="black"/>
              </a:solidFill>
            </a:endParaRPr>
          </a:p>
        </p:txBody>
      </p:sp>
    </p:spTree>
    <p:extLst>
      <p:ext uri="{BB962C8B-B14F-4D97-AF65-F5344CB8AC3E}">
        <p14:creationId xmlns:p14="http://schemas.microsoft.com/office/powerpoint/2010/main" val="3562394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dirty="0"/>
          </a:p>
        </p:txBody>
      </p:sp>
      <p:sp>
        <p:nvSpPr>
          <p:cNvPr id="4" name="Slide Number Placeholder 3"/>
          <p:cNvSpPr>
            <a:spLocks noGrp="1"/>
          </p:cNvSpPr>
          <p:nvPr>
            <p:ph type="sldNum" sz="quarter" idx="10"/>
          </p:nvPr>
        </p:nvSpPr>
        <p:spPr/>
        <p:txBody>
          <a:bodyPr/>
          <a:lstStyle/>
          <a:p>
            <a:fld id="{13C63EAE-0F29-4099-B233-24635CE04B81}" type="slidenum">
              <a:rPr lang="en-CA" smtClean="0">
                <a:solidFill>
                  <a:prstClr val="black"/>
                </a:solidFill>
              </a:rPr>
              <a:pPr/>
              <a:t>18</a:t>
            </a:fld>
            <a:endParaRPr lang="en-CA">
              <a:solidFill>
                <a:prstClr val="black"/>
              </a:solidFill>
            </a:endParaRPr>
          </a:p>
        </p:txBody>
      </p:sp>
    </p:spTree>
    <p:extLst>
      <p:ext uri="{BB962C8B-B14F-4D97-AF65-F5344CB8AC3E}">
        <p14:creationId xmlns:p14="http://schemas.microsoft.com/office/powerpoint/2010/main" val="1444637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baseline="0" dirty="0" smtClean="0"/>
          </a:p>
        </p:txBody>
      </p:sp>
      <p:sp>
        <p:nvSpPr>
          <p:cNvPr id="4" name="Slide Number Placeholder 3"/>
          <p:cNvSpPr>
            <a:spLocks noGrp="1"/>
          </p:cNvSpPr>
          <p:nvPr>
            <p:ph type="sldNum" sz="quarter" idx="10"/>
          </p:nvPr>
        </p:nvSpPr>
        <p:spPr/>
        <p:txBody>
          <a:bodyPr/>
          <a:lstStyle/>
          <a:p>
            <a:fld id="{13C63EAE-0F29-4099-B233-24635CE04B81}" type="slidenum">
              <a:rPr lang="en-CA" smtClean="0">
                <a:solidFill>
                  <a:prstClr val="black"/>
                </a:solidFill>
              </a:rPr>
              <a:pPr/>
              <a:t>19</a:t>
            </a:fld>
            <a:endParaRPr lang="en-CA">
              <a:solidFill>
                <a:prstClr val="black"/>
              </a:solidFill>
            </a:endParaRPr>
          </a:p>
        </p:txBody>
      </p:sp>
    </p:spTree>
    <p:extLst>
      <p:ext uri="{BB962C8B-B14F-4D97-AF65-F5344CB8AC3E}">
        <p14:creationId xmlns:p14="http://schemas.microsoft.com/office/powerpoint/2010/main" val="18216153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dirty="0"/>
          </a:p>
        </p:txBody>
      </p:sp>
      <p:sp>
        <p:nvSpPr>
          <p:cNvPr id="4" name="Slide Number Placeholder 3"/>
          <p:cNvSpPr>
            <a:spLocks noGrp="1"/>
          </p:cNvSpPr>
          <p:nvPr>
            <p:ph type="sldNum" sz="quarter" idx="10"/>
          </p:nvPr>
        </p:nvSpPr>
        <p:spPr/>
        <p:txBody>
          <a:bodyPr/>
          <a:lstStyle/>
          <a:p>
            <a:fld id="{13C63EAE-0F29-4099-B233-24635CE04B81}" type="slidenum">
              <a:rPr lang="en-CA" smtClean="0">
                <a:solidFill>
                  <a:prstClr val="black"/>
                </a:solidFill>
              </a:rPr>
              <a:pPr/>
              <a:t>20</a:t>
            </a:fld>
            <a:endParaRPr lang="en-CA">
              <a:solidFill>
                <a:prstClr val="black"/>
              </a:solidFill>
            </a:endParaRPr>
          </a:p>
        </p:txBody>
      </p:sp>
    </p:spTree>
    <p:extLst>
      <p:ext uri="{BB962C8B-B14F-4D97-AF65-F5344CB8AC3E}">
        <p14:creationId xmlns:p14="http://schemas.microsoft.com/office/powerpoint/2010/main" val="17285157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3C63EAE-0F29-4099-B233-24635CE04B81}" type="slidenum">
              <a:rPr lang="en-CA" smtClean="0">
                <a:solidFill>
                  <a:prstClr val="black"/>
                </a:solidFill>
              </a:rPr>
              <a:pPr/>
              <a:t>21</a:t>
            </a:fld>
            <a:endParaRPr lang="en-CA">
              <a:solidFill>
                <a:prstClr val="black"/>
              </a:solidFill>
            </a:endParaRPr>
          </a:p>
        </p:txBody>
      </p:sp>
    </p:spTree>
    <p:extLst>
      <p:ext uri="{BB962C8B-B14F-4D97-AF65-F5344CB8AC3E}">
        <p14:creationId xmlns:p14="http://schemas.microsoft.com/office/powerpoint/2010/main" val="243468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dirty="0"/>
          </a:p>
        </p:txBody>
      </p:sp>
      <p:sp>
        <p:nvSpPr>
          <p:cNvPr id="4" name="Slide Number Placeholder 3"/>
          <p:cNvSpPr>
            <a:spLocks noGrp="1"/>
          </p:cNvSpPr>
          <p:nvPr>
            <p:ph type="sldNum" sz="quarter" idx="10"/>
          </p:nvPr>
        </p:nvSpPr>
        <p:spPr/>
        <p:txBody>
          <a:bodyPr/>
          <a:lstStyle/>
          <a:p>
            <a:fld id="{13C63EAE-0F29-4099-B233-24635CE04B81}" type="slidenum">
              <a:rPr lang="en-CA" smtClean="0">
                <a:solidFill>
                  <a:prstClr val="black"/>
                </a:solidFill>
              </a:rPr>
              <a:pPr/>
              <a:t>23</a:t>
            </a:fld>
            <a:endParaRPr lang="en-CA">
              <a:solidFill>
                <a:prstClr val="black"/>
              </a:solidFill>
            </a:endParaRPr>
          </a:p>
        </p:txBody>
      </p:sp>
    </p:spTree>
    <p:extLst>
      <p:ext uri="{BB962C8B-B14F-4D97-AF65-F5344CB8AC3E}">
        <p14:creationId xmlns:p14="http://schemas.microsoft.com/office/powerpoint/2010/main" val="2624250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baseline="0" dirty="0" smtClean="0"/>
          </a:p>
        </p:txBody>
      </p:sp>
      <p:sp>
        <p:nvSpPr>
          <p:cNvPr id="4" name="Slide Number Placeholder 3"/>
          <p:cNvSpPr>
            <a:spLocks noGrp="1"/>
          </p:cNvSpPr>
          <p:nvPr>
            <p:ph type="sldNum" sz="quarter" idx="10"/>
          </p:nvPr>
        </p:nvSpPr>
        <p:spPr/>
        <p:txBody>
          <a:bodyPr/>
          <a:lstStyle/>
          <a:p>
            <a:fld id="{13C63EAE-0F29-4099-B233-24635CE04B81}" type="slidenum">
              <a:rPr lang="en-CA" smtClean="0">
                <a:solidFill>
                  <a:prstClr val="black"/>
                </a:solidFill>
              </a:rPr>
              <a:pPr/>
              <a:t>24</a:t>
            </a:fld>
            <a:endParaRPr lang="en-CA">
              <a:solidFill>
                <a:prstClr val="black"/>
              </a:solidFill>
            </a:endParaRPr>
          </a:p>
        </p:txBody>
      </p:sp>
    </p:spTree>
    <p:extLst>
      <p:ext uri="{BB962C8B-B14F-4D97-AF65-F5344CB8AC3E}">
        <p14:creationId xmlns:p14="http://schemas.microsoft.com/office/powerpoint/2010/main" val="5394550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dirty="0" smtClean="0"/>
          </a:p>
        </p:txBody>
      </p:sp>
      <p:sp>
        <p:nvSpPr>
          <p:cNvPr id="4" name="Slide Number Placeholder 3"/>
          <p:cNvSpPr>
            <a:spLocks noGrp="1"/>
          </p:cNvSpPr>
          <p:nvPr>
            <p:ph type="sldNum" sz="quarter" idx="10"/>
          </p:nvPr>
        </p:nvSpPr>
        <p:spPr/>
        <p:txBody>
          <a:bodyPr/>
          <a:lstStyle/>
          <a:p>
            <a:fld id="{13C63EAE-0F29-4099-B233-24635CE04B81}" type="slidenum">
              <a:rPr lang="en-CA" smtClean="0">
                <a:solidFill>
                  <a:prstClr val="black"/>
                </a:solidFill>
              </a:rPr>
              <a:pPr/>
              <a:t>25</a:t>
            </a:fld>
            <a:endParaRPr lang="en-CA">
              <a:solidFill>
                <a:prstClr val="black"/>
              </a:solidFill>
            </a:endParaRPr>
          </a:p>
        </p:txBody>
      </p:sp>
    </p:spTree>
    <p:extLst>
      <p:ext uri="{BB962C8B-B14F-4D97-AF65-F5344CB8AC3E}">
        <p14:creationId xmlns:p14="http://schemas.microsoft.com/office/powerpoint/2010/main" val="36795036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dirty="0"/>
          </a:p>
        </p:txBody>
      </p:sp>
      <p:sp>
        <p:nvSpPr>
          <p:cNvPr id="4" name="Slide Number Placeholder 3"/>
          <p:cNvSpPr>
            <a:spLocks noGrp="1"/>
          </p:cNvSpPr>
          <p:nvPr>
            <p:ph type="sldNum" sz="quarter" idx="10"/>
          </p:nvPr>
        </p:nvSpPr>
        <p:spPr/>
        <p:txBody>
          <a:bodyPr/>
          <a:lstStyle/>
          <a:p>
            <a:fld id="{13C63EAE-0F29-4099-B233-24635CE04B81}" type="slidenum">
              <a:rPr lang="en-CA" smtClean="0">
                <a:solidFill>
                  <a:prstClr val="black"/>
                </a:solidFill>
              </a:rPr>
              <a:pPr/>
              <a:t>26</a:t>
            </a:fld>
            <a:endParaRPr lang="en-CA">
              <a:solidFill>
                <a:prstClr val="black"/>
              </a:solidFill>
            </a:endParaRPr>
          </a:p>
        </p:txBody>
      </p:sp>
    </p:spTree>
    <p:extLst>
      <p:ext uri="{BB962C8B-B14F-4D97-AF65-F5344CB8AC3E}">
        <p14:creationId xmlns:p14="http://schemas.microsoft.com/office/powerpoint/2010/main" val="32154022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baseline="0" dirty="0" smtClean="0"/>
          </a:p>
        </p:txBody>
      </p:sp>
      <p:sp>
        <p:nvSpPr>
          <p:cNvPr id="4" name="Slide Number Placeholder 3"/>
          <p:cNvSpPr>
            <a:spLocks noGrp="1"/>
          </p:cNvSpPr>
          <p:nvPr>
            <p:ph type="sldNum" sz="quarter" idx="10"/>
          </p:nvPr>
        </p:nvSpPr>
        <p:spPr/>
        <p:txBody>
          <a:bodyPr/>
          <a:lstStyle/>
          <a:p>
            <a:fld id="{13C63EAE-0F29-4099-B233-24635CE04B81}" type="slidenum">
              <a:rPr lang="en-CA" smtClean="0">
                <a:solidFill>
                  <a:prstClr val="black"/>
                </a:solidFill>
              </a:rPr>
              <a:pPr/>
              <a:t>28</a:t>
            </a:fld>
            <a:endParaRPr lang="en-CA">
              <a:solidFill>
                <a:prstClr val="black"/>
              </a:solidFill>
            </a:endParaRPr>
          </a:p>
        </p:txBody>
      </p:sp>
    </p:spTree>
    <p:extLst>
      <p:ext uri="{BB962C8B-B14F-4D97-AF65-F5344CB8AC3E}">
        <p14:creationId xmlns:p14="http://schemas.microsoft.com/office/powerpoint/2010/main" val="1686830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dirty="0"/>
          </a:p>
        </p:txBody>
      </p:sp>
      <p:sp>
        <p:nvSpPr>
          <p:cNvPr id="4" name="Slide Number Placeholder 3"/>
          <p:cNvSpPr>
            <a:spLocks noGrp="1"/>
          </p:cNvSpPr>
          <p:nvPr>
            <p:ph type="sldNum" sz="quarter" idx="10"/>
          </p:nvPr>
        </p:nvSpPr>
        <p:spPr/>
        <p:txBody>
          <a:bodyPr/>
          <a:lstStyle/>
          <a:p>
            <a:fld id="{13C63EAE-0F29-4099-B233-24635CE04B81}" type="slidenum">
              <a:rPr lang="en-CA" smtClean="0">
                <a:solidFill>
                  <a:prstClr val="black"/>
                </a:solidFill>
              </a:rPr>
              <a:pPr/>
              <a:t>29</a:t>
            </a:fld>
            <a:endParaRPr lang="en-CA">
              <a:solidFill>
                <a:prstClr val="black"/>
              </a:solidFill>
            </a:endParaRPr>
          </a:p>
        </p:txBody>
      </p:sp>
    </p:spTree>
    <p:extLst>
      <p:ext uri="{BB962C8B-B14F-4D97-AF65-F5344CB8AC3E}">
        <p14:creationId xmlns:p14="http://schemas.microsoft.com/office/powerpoint/2010/main" val="8450601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dirty="0"/>
          </a:p>
        </p:txBody>
      </p:sp>
      <p:sp>
        <p:nvSpPr>
          <p:cNvPr id="4" name="Slide Number Placeholder 3"/>
          <p:cNvSpPr>
            <a:spLocks noGrp="1"/>
          </p:cNvSpPr>
          <p:nvPr>
            <p:ph type="sldNum" sz="quarter" idx="10"/>
          </p:nvPr>
        </p:nvSpPr>
        <p:spPr/>
        <p:txBody>
          <a:bodyPr/>
          <a:lstStyle/>
          <a:p>
            <a:fld id="{13C63EAE-0F29-4099-B233-24635CE04B81}" type="slidenum">
              <a:rPr lang="en-CA" smtClean="0">
                <a:solidFill>
                  <a:prstClr val="black"/>
                </a:solidFill>
              </a:rPr>
              <a:pPr/>
              <a:t>30</a:t>
            </a:fld>
            <a:endParaRPr lang="en-CA">
              <a:solidFill>
                <a:prstClr val="black"/>
              </a:solidFill>
            </a:endParaRPr>
          </a:p>
        </p:txBody>
      </p:sp>
    </p:spTree>
    <p:extLst>
      <p:ext uri="{BB962C8B-B14F-4D97-AF65-F5344CB8AC3E}">
        <p14:creationId xmlns:p14="http://schemas.microsoft.com/office/powerpoint/2010/main" val="2665454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baseline="0" dirty="0" smtClean="0"/>
          </a:p>
          <a:p>
            <a:pPr marL="171450" indent="-171450">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fld id="{13C63EAE-0F29-4099-B233-24635CE04B81}" type="slidenum">
              <a:rPr lang="en-CA" smtClean="0">
                <a:solidFill>
                  <a:prstClr val="black"/>
                </a:solidFill>
              </a:rPr>
              <a:pPr/>
              <a:t>32</a:t>
            </a:fld>
            <a:endParaRPr lang="en-CA">
              <a:solidFill>
                <a:prstClr val="black"/>
              </a:solidFill>
            </a:endParaRPr>
          </a:p>
        </p:txBody>
      </p:sp>
    </p:spTree>
    <p:extLst>
      <p:ext uri="{BB962C8B-B14F-4D97-AF65-F5344CB8AC3E}">
        <p14:creationId xmlns:p14="http://schemas.microsoft.com/office/powerpoint/2010/main" val="35374574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3C63EAE-0F29-4099-B233-24635CE04B81}" type="slidenum">
              <a:rPr lang="en-CA" smtClean="0">
                <a:solidFill>
                  <a:prstClr val="black"/>
                </a:solidFill>
              </a:rPr>
              <a:pPr/>
              <a:t>33</a:t>
            </a:fld>
            <a:endParaRPr lang="en-CA">
              <a:solidFill>
                <a:prstClr val="black"/>
              </a:solidFill>
            </a:endParaRPr>
          </a:p>
        </p:txBody>
      </p:sp>
    </p:spTree>
    <p:extLst>
      <p:ext uri="{BB962C8B-B14F-4D97-AF65-F5344CB8AC3E}">
        <p14:creationId xmlns:p14="http://schemas.microsoft.com/office/powerpoint/2010/main" val="24547974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dirty="0"/>
          </a:p>
        </p:txBody>
      </p:sp>
      <p:sp>
        <p:nvSpPr>
          <p:cNvPr id="4" name="Slide Number Placeholder 3"/>
          <p:cNvSpPr>
            <a:spLocks noGrp="1"/>
          </p:cNvSpPr>
          <p:nvPr>
            <p:ph type="sldNum" sz="quarter" idx="10"/>
          </p:nvPr>
        </p:nvSpPr>
        <p:spPr/>
        <p:txBody>
          <a:bodyPr/>
          <a:lstStyle/>
          <a:p>
            <a:fld id="{13C63EAE-0F29-4099-B233-24635CE04B81}" type="slidenum">
              <a:rPr lang="en-CA" smtClean="0">
                <a:solidFill>
                  <a:prstClr val="black"/>
                </a:solidFill>
              </a:rPr>
              <a:pPr/>
              <a:t>35</a:t>
            </a:fld>
            <a:endParaRPr lang="en-CA">
              <a:solidFill>
                <a:prstClr val="black"/>
              </a:solidFill>
            </a:endParaRPr>
          </a:p>
        </p:txBody>
      </p:sp>
    </p:spTree>
    <p:extLst>
      <p:ext uri="{BB962C8B-B14F-4D97-AF65-F5344CB8AC3E}">
        <p14:creationId xmlns:p14="http://schemas.microsoft.com/office/powerpoint/2010/main" val="3299174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3C63EAE-0F29-4099-B233-24635CE04B81}" type="slidenum">
              <a:rPr lang="en-CA" smtClean="0">
                <a:solidFill>
                  <a:prstClr val="black"/>
                </a:solidFill>
              </a:rPr>
              <a:pPr/>
              <a:t>36</a:t>
            </a:fld>
            <a:endParaRPr lang="en-CA">
              <a:solidFill>
                <a:prstClr val="black"/>
              </a:solidFill>
            </a:endParaRPr>
          </a:p>
        </p:txBody>
      </p:sp>
    </p:spTree>
    <p:extLst>
      <p:ext uri="{BB962C8B-B14F-4D97-AF65-F5344CB8AC3E}">
        <p14:creationId xmlns:p14="http://schemas.microsoft.com/office/powerpoint/2010/main" val="1626697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fld id="{13C63EAE-0F29-4099-B233-24635CE04B81}" type="slidenum">
              <a:rPr lang="en-CA" smtClean="0">
                <a:solidFill>
                  <a:prstClr val="black"/>
                </a:solidFill>
              </a:rPr>
              <a:pPr/>
              <a:t>37</a:t>
            </a:fld>
            <a:endParaRPr lang="en-CA">
              <a:solidFill>
                <a:prstClr val="black"/>
              </a:solidFill>
            </a:endParaRPr>
          </a:p>
        </p:txBody>
      </p:sp>
    </p:spTree>
    <p:extLst>
      <p:ext uri="{BB962C8B-B14F-4D97-AF65-F5344CB8AC3E}">
        <p14:creationId xmlns:p14="http://schemas.microsoft.com/office/powerpoint/2010/main" val="24852922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CA" baseline="0" dirty="0" smtClean="0"/>
          </a:p>
        </p:txBody>
      </p:sp>
      <p:sp>
        <p:nvSpPr>
          <p:cNvPr id="4" name="Slide Number Placeholder 3"/>
          <p:cNvSpPr>
            <a:spLocks noGrp="1"/>
          </p:cNvSpPr>
          <p:nvPr>
            <p:ph type="sldNum" sz="quarter" idx="10"/>
          </p:nvPr>
        </p:nvSpPr>
        <p:spPr/>
        <p:txBody>
          <a:bodyPr/>
          <a:lstStyle/>
          <a:p>
            <a:fld id="{13C63EAE-0F29-4099-B233-24635CE04B81}" type="slidenum">
              <a:rPr lang="en-CA" smtClean="0">
                <a:solidFill>
                  <a:prstClr val="black"/>
                </a:solidFill>
              </a:rPr>
              <a:pPr/>
              <a:t>39</a:t>
            </a:fld>
            <a:endParaRPr lang="en-CA">
              <a:solidFill>
                <a:prstClr val="black"/>
              </a:solidFill>
            </a:endParaRPr>
          </a:p>
        </p:txBody>
      </p:sp>
    </p:spTree>
    <p:extLst>
      <p:ext uri="{BB962C8B-B14F-4D97-AF65-F5344CB8AC3E}">
        <p14:creationId xmlns:p14="http://schemas.microsoft.com/office/powerpoint/2010/main" val="28793484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3C63EAE-0F29-4099-B233-24635CE04B81}" type="slidenum">
              <a:rPr lang="en-CA" smtClean="0">
                <a:solidFill>
                  <a:prstClr val="black"/>
                </a:solidFill>
              </a:rPr>
              <a:pPr/>
              <a:t>40</a:t>
            </a:fld>
            <a:endParaRPr lang="en-CA">
              <a:solidFill>
                <a:prstClr val="black"/>
              </a:solidFill>
            </a:endParaRPr>
          </a:p>
        </p:txBody>
      </p:sp>
    </p:spTree>
    <p:extLst>
      <p:ext uri="{BB962C8B-B14F-4D97-AF65-F5344CB8AC3E}">
        <p14:creationId xmlns:p14="http://schemas.microsoft.com/office/powerpoint/2010/main" val="22494557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dirty="0"/>
          </a:p>
        </p:txBody>
      </p:sp>
      <p:sp>
        <p:nvSpPr>
          <p:cNvPr id="4" name="Slide Number Placeholder 3"/>
          <p:cNvSpPr>
            <a:spLocks noGrp="1"/>
          </p:cNvSpPr>
          <p:nvPr>
            <p:ph type="sldNum" sz="quarter" idx="10"/>
          </p:nvPr>
        </p:nvSpPr>
        <p:spPr/>
        <p:txBody>
          <a:bodyPr/>
          <a:lstStyle/>
          <a:p>
            <a:fld id="{13C63EAE-0F29-4099-B233-24635CE04B81}" type="slidenum">
              <a:rPr lang="en-CA" smtClean="0">
                <a:solidFill>
                  <a:prstClr val="black"/>
                </a:solidFill>
              </a:rPr>
              <a:pPr/>
              <a:t>41</a:t>
            </a:fld>
            <a:endParaRPr lang="en-CA">
              <a:solidFill>
                <a:prstClr val="black"/>
              </a:solidFill>
            </a:endParaRPr>
          </a:p>
        </p:txBody>
      </p:sp>
    </p:spTree>
    <p:extLst>
      <p:ext uri="{BB962C8B-B14F-4D97-AF65-F5344CB8AC3E}">
        <p14:creationId xmlns:p14="http://schemas.microsoft.com/office/powerpoint/2010/main" val="37907899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6079B69-A9BD-4174-9242-C13598DDEE99}" type="slidenum">
              <a:rPr lang="en-CA" smtClean="0">
                <a:solidFill>
                  <a:prstClr val="black"/>
                </a:solidFill>
              </a:rPr>
              <a:pPr/>
              <a:t>44</a:t>
            </a:fld>
            <a:endParaRPr lang="en-CA">
              <a:solidFill>
                <a:prstClr val="black"/>
              </a:solidFill>
            </a:endParaRPr>
          </a:p>
        </p:txBody>
      </p:sp>
    </p:spTree>
    <p:extLst>
      <p:ext uri="{BB962C8B-B14F-4D97-AF65-F5344CB8AC3E}">
        <p14:creationId xmlns:p14="http://schemas.microsoft.com/office/powerpoint/2010/main" val="15772141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baseline="0" dirty="0" smtClean="0"/>
          </a:p>
        </p:txBody>
      </p:sp>
      <p:sp>
        <p:nvSpPr>
          <p:cNvPr id="4" name="Slide Number Placeholder 3"/>
          <p:cNvSpPr>
            <a:spLocks noGrp="1"/>
          </p:cNvSpPr>
          <p:nvPr>
            <p:ph type="sldNum" sz="quarter" idx="10"/>
          </p:nvPr>
        </p:nvSpPr>
        <p:spPr/>
        <p:txBody>
          <a:bodyPr/>
          <a:lstStyle/>
          <a:p>
            <a:fld id="{46079B69-A9BD-4174-9242-C13598DDEE99}" type="slidenum">
              <a:rPr lang="en-CA" smtClean="0">
                <a:solidFill>
                  <a:prstClr val="black"/>
                </a:solidFill>
              </a:rPr>
              <a:pPr/>
              <a:t>45</a:t>
            </a:fld>
            <a:endParaRPr lang="en-CA">
              <a:solidFill>
                <a:prstClr val="black"/>
              </a:solidFill>
            </a:endParaRPr>
          </a:p>
        </p:txBody>
      </p:sp>
    </p:spTree>
    <p:extLst>
      <p:ext uri="{BB962C8B-B14F-4D97-AF65-F5344CB8AC3E}">
        <p14:creationId xmlns:p14="http://schemas.microsoft.com/office/powerpoint/2010/main" val="19920781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6079B69-A9BD-4174-9242-C13598DDEE99}" type="slidenum">
              <a:rPr lang="en-CA" smtClean="0">
                <a:solidFill>
                  <a:prstClr val="black"/>
                </a:solidFill>
              </a:rPr>
              <a:pPr/>
              <a:t>46</a:t>
            </a:fld>
            <a:endParaRPr lang="en-CA">
              <a:solidFill>
                <a:prstClr val="black"/>
              </a:solidFill>
            </a:endParaRPr>
          </a:p>
        </p:txBody>
      </p:sp>
    </p:spTree>
    <p:extLst>
      <p:ext uri="{BB962C8B-B14F-4D97-AF65-F5344CB8AC3E}">
        <p14:creationId xmlns:p14="http://schemas.microsoft.com/office/powerpoint/2010/main" val="29834222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6079B69-A9BD-4174-9242-C13598DDEE99}" type="slidenum">
              <a:rPr lang="en-CA" smtClean="0">
                <a:solidFill>
                  <a:prstClr val="black"/>
                </a:solidFill>
              </a:rPr>
              <a:pPr/>
              <a:t>47</a:t>
            </a:fld>
            <a:endParaRPr lang="en-CA">
              <a:solidFill>
                <a:prstClr val="black"/>
              </a:solidFill>
            </a:endParaRPr>
          </a:p>
        </p:txBody>
      </p:sp>
    </p:spTree>
    <p:extLst>
      <p:ext uri="{BB962C8B-B14F-4D97-AF65-F5344CB8AC3E}">
        <p14:creationId xmlns:p14="http://schemas.microsoft.com/office/powerpoint/2010/main" val="13230652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6079B69-A9BD-4174-9242-C13598DDEE99}" type="slidenum">
              <a:rPr lang="en-CA" smtClean="0">
                <a:solidFill>
                  <a:prstClr val="black"/>
                </a:solidFill>
              </a:rPr>
              <a:pPr/>
              <a:t>48</a:t>
            </a:fld>
            <a:endParaRPr lang="en-CA">
              <a:solidFill>
                <a:prstClr val="black"/>
              </a:solidFill>
            </a:endParaRPr>
          </a:p>
        </p:txBody>
      </p:sp>
    </p:spTree>
    <p:extLst>
      <p:ext uri="{BB962C8B-B14F-4D97-AF65-F5344CB8AC3E}">
        <p14:creationId xmlns:p14="http://schemas.microsoft.com/office/powerpoint/2010/main" val="34383273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6079B69-A9BD-4174-9242-C13598DDEE99}" type="slidenum">
              <a:rPr lang="en-CA" smtClean="0">
                <a:solidFill>
                  <a:prstClr val="black"/>
                </a:solidFill>
              </a:rPr>
              <a:pPr/>
              <a:t>49</a:t>
            </a:fld>
            <a:endParaRPr lang="en-CA">
              <a:solidFill>
                <a:prstClr val="black"/>
              </a:solidFill>
            </a:endParaRPr>
          </a:p>
        </p:txBody>
      </p:sp>
    </p:spTree>
    <p:extLst>
      <p:ext uri="{BB962C8B-B14F-4D97-AF65-F5344CB8AC3E}">
        <p14:creationId xmlns:p14="http://schemas.microsoft.com/office/powerpoint/2010/main" val="35342016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6079B69-A9BD-4174-9242-C13598DDEE99}" type="slidenum">
              <a:rPr lang="en-CA" smtClean="0">
                <a:solidFill>
                  <a:prstClr val="black"/>
                </a:solidFill>
              </a:rPr>
              <a:pPr/>
              <a:t>50</a:t>
            </a:fld>
            <a:endParaRPr lang="en-CA">
              <a:solidFill>
                <a:prstClr val="black"/>
              </a:solidFill>
            </a:endParaRPr>
          </a:p>
        </p:txBody>
      </p:sp>
    </p:spTree>
    <p:extLst>
      <p:ext uri="{BB962C8B-B14F-4D97-AF65-F5344CB8AC3E}">
        <p14:creationId xmlns:p14="http://schemas.microsoft.com/office/powerpoint/2010/main" val="33229745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6079B69-A9BD-4174-9242-C13598DDEE99}" type="slidenum">
              <a:rPr lang="en-CA" smtClean="0">
                <a:solidFill>
                  <a:prstClr val="black"/>
                </a:solidFill>
              </a:rPr>
              <a:pPr/>
              <a:t>51</a:t>
            </a:fld>
            <a:endParaRPr lang="en-CA">
              <a:solidFill>
                <a:prstClr val="black"/>
              </a:solidFill>
            </a:endParaRPr>
          </a:p>
        </p:txBody>
      </p:sp>
    </p:spTree>
    <p:extLst>
      <p:ext uri="{BB962C8B-B14F-4D97-AF65-F5344CB8AC3E}">
        <p14:creationId xmlns:p14="http://schemas.microsoft.com/office/powerpoint/2010/main" val="38969576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6079B69-A9BD-4174-9242-C13598DDEE99}" type="slidenum">
              <a:rPr lang="en-CA" smtClean="0">
                <a:solidFill>
                  <a:prstClr val="black"/>
                </a:solidFill>
              </a:rPr>
              <a:pPr/>
              <a:t>52</a:t>
            </a:fld>
            <a:endParaRPr lang="en-CA">
              <a:solidFill>
                <a:prstClr val="black"/>
              </a:solidFill>
            </a:endParaRPr>
          </a:p>
        </p:txBody>
      </p:sp>
    </p:spTree>
    <p:extLst>
      <p:ext uri="{BB962C8B-B14F-4D97-AF65-F5344CB8AC3E}">
        <p14:creationId xmlns:p14="http://schemas.microsoft.com/office/powerpoint/2010/main" val="11223206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6079B69-A9BD-4174-9242-C13598DDEE99}" type="slidenum">
              <a:rPr lang="en-CA" smtClean="0">
                <a:solidFill>
                  <a:prstClr val="black"/>
                </a:solidFill>
              </a:rPr>
              <a:pPr/>
              <a:t>53</a:t>
            </a:fld>
            <a:endParaRPr lang="en-CA">
              <a:solidFill>
                <a:prstClr val="black"/>
              </a:solidFill>
            </a:endParaRPr>
          </a:p>
        </p:txBody>
      </p:sp>
    </p:spTree>
    <p:extLst>
      <p:ext uri="{BB962C8B-B14F-4D97-AF65-F5344CB8AC3E}">
        <p14:creationId xmlns:p14="http://schemas.microsoft.com/office/powerpoint/2010/main" val="15772141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6079B69-A9BD-4174-9242-C13598DDEE99}" type="slidenum">
              <a:rPr lang="en-CA" smtClean="0">
                <a:solidFill>
                  <a:prstClr val="black"/>
                </a:solidFill>
              </a:rPr>
              <a:pPr/>
              <a:t>54</a:t>
            </a:fld>
            <a:endParaRPr lang="en-CA">
              <a:solidFill>
                <a:prstClr val="black"/>
              </a:solidFill>
            </a:endParaRPr>
          </a:p>
        </p:txBody>
      </p:sp>
    </p:spTree>
    <p:extLst>
      <p:ext uri="{BB962C8B-B14F-4D97-AF65-F5344CB8AC3E}">
        <p14:creationId xmlns:p14="http://schemas.microsoft.com/office/powerpoint/2010/main" val="15772141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3C63EAE-0F29-4099-B233-24635CE04B81}" type="slidenum">
              <a:rPr lang="en-CA" smtClean="0">
                <a:solidFill>
                  <a:prstClr val="black"/>
                </a:solidFill>
              </a:rPr>
              <a:pPr/>
              <a:t>55</a:t>
            </a:fld>
            <a:endParaRPr lang="en-CA">
              <a:solidFill>
                <a:prstClr val="black"/>
              </a:solidFill>
            </a:endParaRPr>
          </a:p>
        </p:txBody>
      </p:sp>
    </p:spTree>
    <p:extLst>
      <p:ext uri="{BB962C8B-B14F-4D97-AF65-F5344CB8AC3E}">
        <p14:creationId xmlns:p14="http://schemas.microsoft.com/office/powerpoint/2010/main" val="23795833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3C63EAE-0F29-4099-B233-24635CE04B81}" type="slidenum">
              <a:rPr lang="en-CA" smtClean="0">
                <a:solidFill>
                  <a:prstClr val="black"/>
                </a:solidFill>
              </a:rPr>
              <a:pPr/>
              <a:t>56</a:t>
            </a:fld>
            <a:endParaRPr lang="en-CA">
              <a:solidFill>
                <a:prstClr val="black"/>
              </a:solidFill>
            </a:endParaRPr>
          </a:p>
        </p:txBody>
      </p:sp>
    </p:spTree>
    <p:extLst>
      <p:ext uri="{BB962C8B-B14F-4D97-AF65-F5344CB8AC3E}">
        <p14:creationId xmlns:p14="http://schemas.microsoft.com/office/powerpoint/2010/main" val="3615355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34BCB29-EC4F-4109-A054-3A6806E8A892}" type="datetimeFigureOut">
              <a:rPr lang="en-US" smtClean="0"/>
              <a:pPr/>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6D8E7E-9383-4C06-B92B-595DFD3D280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4BCB29-EC4F-4109-A054-3A6806E8A892}" type="datetimeFigureOut">
              <a:rPr lang="en-US" smtClean="0"/>
              <a:pPr/>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6D8E7E-9383-4C06-B92B-595DFD3D280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0"/>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613"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34BCB29-EC4F-4109-A054-3A6806E8A892}" type="datetimeFigureOut">
              <a:rPr lang="en-US" smtClean="0"/>
              <a:pPr/>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6D8E7E-9383-4C06-B92B-595DFD3D280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34BCB29-EC4F-4109-A054-3A6806E8A892}" type="datetimeFigureOut">
              <a:rPr lang="en-US" smtClean="0"/>
              <a:pPr/>
              <a:t>3/6/2018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6D8E7E-9383-4C06-B92B-595DFD3D280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34BCB29-EC4F-4109-A054-3A6806E8A892}" type="datetimeFigureOut">
              <a:rPr lang="en-US" smtClean="0"/>
              <a:pPr/>
              <a:t>3/6/2018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6D8E7E-9383-4C06-B92B-595DFD3D280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34BCB29-EC4F-4109-A054-3A6806E8A892}" type="datetimeFigureOut">
              <a:rPr lang="en-US" smtClean="0"/>
              <a:pPr/>
              <a:t>3/6/2018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6D8E7E-9383-4C06-B92B-595DFD3D28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4BCB29-EC4F-4109-A054-3A6806E8A892}" type="datetimeFigureOut">
              <a:rPr lang="en-US" smtClean="0"/>
              <a:pPr/>
              <a:t>3/6/2018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6D8E7E-9383-4C06-B92B-595DFD3D28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6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4BCB29-EC4F-4109-A054-3A6806E8A892}" type="datetimeFigureOut">
              <a:rPr lang="en-US" smtClean="0"/>
              <a:pPr/>
              <a:t>3/6/2018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6D8E7E-9383-4C06-B92B-595DFD3D280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88"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34BCB29-EC4F-4109-A054-3A6806E8A892}" type="datetimeFigureOut">
              <a:rPr lang="en-US" smtClean="0"/>
              <a:pPr/>
              <a:t>3/6/2018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6D8E7E-9383-4C06-B92B-595DFD3D280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4BCB29-EC4F-4109-A054-3A6806E8A892}" type="datetimeFigureOut">
              <a:rPr lang="en-US" smtClean="0"/>
              <a:pPr/>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6D8E7E-9383-4C06-B92B-595DFD3D28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77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4BCB29-EC4F-4109-A054-3A6806E8A892}" type="datetimeFigureOut">
              <a:rPr lang="en-US" smtClean="0"/>
              <a:pPr/>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6D8E7E-9383-4C06-B92B-595DFD3D280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884308-9092-4A89-B9DD-20C1722ED300}" type="datetimeFigureOut">
              <a:rPr lang="en-US" smtClean="0"/>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EF317F-0DE2-430B-B4F9-86107375C816}"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884308-9092-4A89-B9DD-20C1722ED300}" type="datetimeFigureOut">
              <a:rPr lang="en-US" smtClean="0"/>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EF317F-0DE2-430B-B4F9-86107375C816}"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0"/>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613"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884308-9092-4A89-B9DD-20C1722ED300}" type="datetimeFigureOut">
              <a:rPr lang="en-US" smtClean="0"/>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EF317F-0DE2-430B-B4F9-86107375C816}"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884308-9092-4A89-B9DD-20C1722ED300}" type="datetimeFigureOut">
              <a:rPr lang="en-US" smtClean="0"/>
              <a:t>3/6/2018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EF317F-0DE2-430B-B4F9-86107375C816}"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884308-9092-4A89-B9DD-20C1722ED300}" type="datetimeFigureOut">
              <a:rPr lang="en-US" smtClean="0"/>
              <a:t>3/6/2018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3EF317F-0DE2-430B-B4F9-86107375C816}"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884308-9092-4A89-B9DD-20C1722ED300}" type="datetimeFigureOut">
              <a:rPr lang="en-US" smtClean="0"/>
              <a:t>3/6/2018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3EF317F-0DE2-430B-B4F9-86107375C816}" type="slidenum">
              <a:rPr lang="en-US" smtClean="0"/>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884308-9092-4A89-B9DD-20C1722ED300}" type="datetimeFigureOut">
              <a:rPr lang="en-US" smtClean="0"/>
              <a:t>3/6/2018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3EF317F-0DE2-430B-B4F9-86107375C816}"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6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884308-9092-4A89-B9DD-20C1722ED300}" type="datetimeFigureOut">
              <a:rPr lang="en-US" smtClean="0"/>
              <a:t>3/6/2018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EF317F-0DE2-430B-B4F9-86107375C816}"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88"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884308-9092-4A89-B9DD-20C1722ED300}" type="datetimeFigureOut">
              <a:rPr lang="en-US" smtClean="0"/>
              <a:t>3/6/2018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3EF317F-0DE2-430B-B4F9-86107375C816}" type="slidenum">
              <a:rPr lang="en-US" smtClean="0"/>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884308-9092-4A89-B9DD-20C1722ED300}" type="datetimeFigureOut">
              <a:rPr lang="en-US" smtClean="0"/>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EF317F-0DE2-430B-B4F9-86107375C816}" type="slidenum">
              <a:rPr lang="en-US" smtClean="0"/>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77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884308-9092-4A89-B9DD-20C1722ED300}" type="datetimeFigureOut">
              <a:rPr lang="en-US" smtClean="0"/>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EF317F-0DE2-430B-B4F9-86107375C816}" type="slidenum">
              <a:rPr lang="en-US" smtClean="0"/>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183945E-7864-4723-8729-7C852F2C4988}" type="datetimeFigureOut">
              <a:rPr lang="en-US" smtClean="0"/>
              <a:pPr/>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420FAD-F473-4B47-A28F-F5C36BECB991}"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83945E-7864-4723-8729-7C852F2C4988}" type="datetimeFigureOut">
              <a:rPr lang="en-US" smtClean="0"/>
              <a:pPr/>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420FAD-F473-4B47-A28F-F5C36BECB991}" type="slidenum">
              <a:rPr lang="en-US" smtClean="0"/>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0"/>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613"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83945E-7864-4723-8729-7C852F2C4988}" type="datetimeFigureOut">
              <a:rPr lang="en-US" smtClean="0"/>
              <a:pPr/>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420FAD-F473-4B47-A28F-F5C36BECB991}" type="slidenum">
              <a:rPr lang="en-US" smtClean="0"/>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183945E-7864-4723-8729-7C852F2C4988}" type="datetimeFigureOut">
              <a:rPr lang="en-US" smtClean="0"/>
              <a:pPr/>
              <a:t>3/6/2018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420FAD-F473-4B47-A28F-F5C36BECB991}" type="slidenum">
              <a:rPr lang="en-US" smtClean="0"/>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183945E-7864-4723-8729-7C852F2C4988}" type="datetimeFigureOut">
              <a:rPr lang="en-US" smtClean="0"/>
              <a:pPr/>
              <a:t>3/6/2018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420FAD-F473-4B47-A28F-F5C36BECB991}" type="slidenum">
              <a:rPr lang="en-US" smtClean="0"/>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183945E-7864-4723-8729-7C852F2C4988}" type="datetimeFigureOut">
              <a:rPr lang="en-US" smtClean="0"/>
              <a:pPr/>
              <a:t>3/6/2018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420FAD-F473-4B47-A28F-F5C36BECB991}" type="slidenum">
              <a:rPr lang="en-US" smtClean="0"/>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83945E-7864-4723-8729-7C852F2C4988}" type="datetimeFigureOut">
              <a:rPr lang="en-US" smtClean="0"/>
              <a:pPr/>
              <a:t>3/6/2018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420FAD-F473-4B47-A28F-F5C36BECB991}" type="slidenum">
              <a:rPr lang="en-US" smtClean="0"/>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6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83945E-7864-4723-8729-7C852F2C4988}" type="datetimeFigureOut">
              <a:rPr lang="en-US" smtClean="0"/>
              <a:pPr/>
              <a:t>3/6/2018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420FAD-F473-4B47-A28F-F5C36BECB991}" type="slidenum">
              <a:rPr lang="en-US" smtClean="0"/>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88"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83945E-7864-4723-8729-7C852F2C4988}" type="datetimeFigureOut">
              <a:rPr lang="en-US" smtClean="0"/>
              <a:pPr/>
              <a:t>3/6/2018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420FAD-F473-4B47-A28F-F5C36BECB991}" type="slidenum">
              <a:rPr lang="en-US" smtClean="0"/>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83945E-7864-4723-8729-7C852F2C4988}" type="datetimeFigureOut">
              <a:rPr lang="en-US" smtClean="0"/>
              <a:pPr/>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420FAD-F473-4B47-A28F-F5C36BECB991}" type="slidenum">
              <a:rPr lang="en-US" smtClean="0"/>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772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83945E-7864-4723-8729-7C852F2C4988}" type="datetimeFigureOut">
              <a:rPr lang="en-US" smtClean="0"/>
              <a:pPr/>
              <a:t>3/6/2018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420FAD-F473-4B47-A28F-F5C36BECB991}" type="slidenum">
              <a:rPr lang="en-US" smtClean="0"/>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219456" y="146304"/>
            <a:ext cx="11753088"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Title 7"/>
          <p:cNvSpPr>
            <a:spLocks noGrp="1"/>
          </p:cNvSpPr>
          <p:nvPr>
            <p:ph type="ctrTitle"/>
          </p:nvPr>
        </p:nvSpPr>
        <p:spPr>
          <a:xfrm>
            <a:off x="618979" y="381001"/>
            <a:ext cx="109728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844800" y="2819400"/>
            <a:ext cx="8746979"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7416800" y="6509004"/>
            <a:ext cx="4003040" cy="274320"/>
          </a:xfrm>
        </p:spPr>
        <p:txBody>
          <a:bodyPr vert="horz" rtlCol="0"/>
          <a:lstStyle>
            <a:extLst/>
          </a:lstStyle>
          <a:p>
            <a:fld id="{868C7F92-6F30-42F0-934F-E020FD30C070}" type="datetimeFigureOut">
              <a:rPr lang="en-CA" smtClean="0">
                <a:solidFill>
                  <a:srgbClr val="676A55">
                    <a:tint val="60000"/>
                    <a:satMod val="155000"/>
                  </a:srgbClr>
                </a:solidFill>
              </a:rPr>
              <a:pPr/>
              <a:t>2018-03-06</a:t>
            </a:fld>
            <a:endParaRPr lang="en-CA">
              <a:solidFill>
                <a:srgbClr val="676A55">
                  <a:tint val="60000"/>
                  <a:satMod val="155000"/>
                </a:srgbClr>
              </a:solidFill>
            </a:endParaRPr>
          </a:p>
        </p:txBody>
      </p:sp>
      <p:sp>
        <p:nvSpPr>
          <p:cNvPr id="11" name="Slide Number Placeholder 10"/>
          <p:cNvSpPr>
            <a:spLocks noGrp="1"/>
          </p:cNvSpPr>
          <p:nvPr>
            <p:ph type="sldNum" sz="quarter" idx="11"/>
          </p:nvPr>
        </p:nvSpPr>
        <p:spPr>
          <a:xfrm>
            <a:off x="11518603" y="6509004"/>
            <a:ext cx="619051" cy="274320"/>
          </a:xfrm>
        </p:spPr>
        <p:txBody>
          <a:bodyPr vert="horz" rtlCol="0"/>
          <a:lstStyle>
            <a:lvl1pPr>
              <a:defRPr>
                <a:solidFill>
                  <a:schemeClr val="tx2">
                    <a:shade val="90000"/>
                  </a:schemeClr>
                </a:solidFill>
              </a:defRPr>
            </a:lvl1pPr>
            <a:extLst/>
          </a:lstStyle>
          <a:p>
            <a:fld id="{65305443-1EC0-4E8A-A632-5857F752C863}" type="slidenum">
              <a:rPr lang="en-CA" smtClean="0">
                <a:solidFill>
                  <a:srgbClr val="EAEBDE">
                    <a:shade val="90000"/>
                  </a:srgbClr>
                </a:solidFill>
              </a:rPr>
              <a:pPr/>
              <a:t>‹#›</a:t>
            </a:fld>
            <a:endParaRPr lang="en-CA">
              <a:solidFill>
                <a:srgbClr val="EAEBDE">
                  <a:shade val="90000"/>
                </a:srgbClr>
              </a:solidFill>
            </a:endParaRPr>
          </a:p>
        </p:txBody>
      </p:sp>
      <p:sp>
        <p:nvSpPr>
          <p:cNvPr id="12" name="Footer Placeholder 11"/>
          <p:cNvSpPr>
            <a:spLocks noGrp="1"/>
          </p:cNvSpPr>
          <p:nvPr>
            <p:ph type="ftr" sz="quarter" idx="12"/>
          </p:nvPr>
        </p:nvSpPr>
        <p:spPr>
          <a:xfrm>
            <a:off x="2133600" y="6509004"/>
            <a:ext cx="5209952" cy="274320"/>
          </a:xfrm>
        </p:spPr>
        <p:txBody>
          <a:bodyPr vert="horz" rtlCol="0"/>
          <a:lstStyle>
            <a:extLst/>
          </a:lstStyle>
          <a:p>
            <a:endParaRPr lang="en-CA">
              <a:solidFill>
                <a:srgbClr val="676A55">
                  <a:tint val="60000"/>
                  <a:satMod val="155000"/>
                </a:srgbClr>
              </a:solidFill>
            </a:endParaRPr>
          </a:p>
        </p:txBody>
      </p:sp>
    </p:spTree>
    <p:extLst>
      <p:ext uri="{BB962C8B-B14F-4D97-AF65-F5344CB8AC3E}">
        <p14:creationId xmlns:p14="http://schemas.microsoft.com/office/powerpoint/2010/main" val="42361136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784523" y="1424588"/>
            <a:ext cx="10668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68C7F92-6F30-42F0-934F-E020FD30C070}" type="datetimeFigureOut">
              <a:rPr lang="en-CA" smtClean="0">
                <a:solidFill>
                  <a:srgbClr val="676A55">
                    <a:tint val="60000"/>
                    <a:satMod val="155000"/>
                  </a:srgbClr>
                </a:solidFill>
              </a:rPr>
              <a:pPr/>
              <a:t>2018-03-06</a:t>
            </a:fld>
            <a:endParaRPr lang="en-CA">
              <a:solidFill>
                <a:srgbClr val="676A55">
                  <a:tint val="60000"/>
                  <a:satMod val="155000"/>
                </a:srgbClr>
              </a:solidFill>
            </a:endParaRPr>
          </a:p>
        </p:txBody>
      </p:sp>
      <p:sp>
        <p:nvSpPr>
          <p:cNvPr id="5" name="Footer Placeholder 4"/>
          <p:cNvSpPr>
            <a:spLocks noGrp="1"/>
          </p:cNvSpPr>
          <p:nvPr>
            <p:ph type="ftr" sz="quarter" idx="11"/>
          </p:nvPr>
        </p:nvSpPr>
        <p:spPr/>
        <p:txBody>
          <a:bodyPr/>
          <a:lstStyle>
            <a:extLst/>
          </a:lstStyle>
          <a:p>
            <a:endParaRPr lang="en-CA">
              <a:solidFill>
                <a:srgbClr val="676A55">
                  <a:tint val="60000"/>
                  <a:satMod val="155000"/>
                </a:srgbClr>
              </a:solidFill>
            </a:endParaRPr>
          </a:p>
        </p:txBody>
      </p:sp>
      <p:sp>
        <p:nvSpPr>
          <p:cNvPr id="6" name="Slide Number Placeholder 5"/>
          <p:cNvSpPr>
            <a:spLocks noGrp="1"/>
          </p:cNvSpPr>
          <p:nvPr>
            <p:ph type="sldNum" sz="quarter" idx="12"/>
          </p:nvPr>
        </p:nvSpPr>
        <p:spPr/>
        <p:txBody>
          <a:bodyPr/>
          <a:lstStyle>
            <a:extLst/>
          </a:lstStyle>
          <a:p>
            <a:fld id="{65305443-1EC0-4E8A-A632-5857F752C863}" type="slidenum">
              <a:rPr lang="en-CA" smtClean="0">
                <a:solidFill>
                  <a:srgbClr val="EAEBDE">
                    <a:shade val="90000"/>
                  </a:srgbClr>
                </a:solidFill>
              </a:rPr>
              <a:pPr/>
              <a:t>‹#›</a:t>
            </a:fld>
            <a:endParaRPr lang="en-CA">
              <a:solidFill>
                <a:srgbClr val="EAEBDE">
                  <a:shade val="90000"/>
                </a:srgbClr>
              </a:solidFill>
            </a:endParaRPr>
          </a:p>
        </p:txBody>
      </p:sp>
    </p:spTree>
    <p:extLst>
      <p:ext uri="{BB962C8B-B14F-4D97-AF65-F5344CB8AC3E}">
        <p14:creationId xmlns:p14="http://schemas.microsoft.com/office/powerpoint/2010/main" val="9242836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333504" y="3267456"/>
            <a:ext cx="987552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Title 1"/>
          <p:cNvSpPr>
            <a:spLocks noGrp="1"/>
          </p:cNvSpPr>
          <p:nvPr>
            <p:ph type="title"/>
          </p:nvPr>
        </p:nvSpPr>
        <p:spPr>
          <a:xfrm>
            <a:off x="963168" y="498230"/>
            <a:ext cx="103632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963084" y="3287713"/>
            <a:ext cx="103632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7416800" y="6513670"/>
            <a:ext cx="4003040" cy="274320"/>
          </a:xfrm>
        </p:spPr>
        <p:txBody>
          <a:bodyPr vert="horz" rtlCol="0"/>
          <a:lstStyle>
            <a:extLst/>
          </a:lstStyle>
          <a:p>
            <a:fld id="{868C7F92-6F30-42F0-934F-E020FD30C070}" type="datetimeFigureOut">
              <a:rPr lang="en-CA" smtClean="0">
                <a:solidFill>
                  <a:srgbClr val="676A55">
                    <a:tint val="60000"/>
                    <a:satMod val="155000"/>
                  </a:srgbClr>
                </a:solidFill>
              </a:rPr>
              <a:pPr/>
              <a:t>2018-03-06</a:t>
            </a:fld>
            <a:endParaRPr lang="en-CA">
              <a:solidFill>
                <a:srgbClr val="676A55">
                  <a:tint val="60000"/>
                  <a:satMod val="155000"/>
                </a:srgbClr>
              </a:solidFill>
            </a:endParaRPr>
          </a:p>
        </p:txBody>
      </p:sp>
      <p:sp>
        <p:nvSpPr>
          <p:cNvPr id="9" name="Slide Number Placeholder 8"/>
          <p:cNvSpPr>
            <a:spLocks noGrp="1"/>
          </p:cNvSpPr>
          <p:nvPr>
            <p:ph type="sldNum" sz="quarter" idx="11"/>
          </p:nvPr>
        </p:nvSpPr>
        <p:spPr>
          <a:xfrm>
            <a:off x="11518603" y="6513670"/>
            <a:ext cx="619051" cy="274320"/>
          </a:xfrm>
        </p:spPr>
        <p:txBody>
          <a:bodyPr vert="horz" rtlCol="0"/>
          <a:lstStyle>
            <a:lvl1pPr>
              <a:defRPr>
                <a:solidFill>
                  <a:schemeClr val="tx2">
                    <a:shade val="90000"/>
                  </a:schemeClr>
                </a:solidFill>
              </a:defRPr>
            </a:lvl1pPr>
            <a:extLst/>
          </a:lstStyle>
          <a:p>
            <a:fld id="{65305443-1EC0-4E8A-A632-5857F752C863}" type="slidenum">
              <a:rPr lang="en-CA" smtClean="0">
                <a:solidFill>
                  <a:srgbClr val="EAEBDE">
                    <a:shade val="90000"/>
                  </a:srgbClr>
                </a:solidFill>
              </a:rPr>
              <a:pPr/>
              <a:t>‹#›</a:t>
            </a:fld>
            <a:endParaRPr lang="en-CA">
              <a:solidFill>
                <a:srgbClr val="EAEBDE">
                  <a:shade val="90000"/>
                </a:srgbClr>
              </a:solidFill>
            </a:endParaRPr>
          </a:p>
        </p:txBody>
      </p:sp>
      <p:sp>
        <p:nvSpPr>
          <p:cNvPr id="10" name="Footer Placeholder 9"/>
          <p:cNvSpPr>
            <a:spLocks noGrp="1"/>
          </p:cNvSpPr>
          <p:nvPr>
            <p:ph type="ftr" sz="quarter" idx="12"/>
          </p:nvPr>
        </p:nvSpPr>
        <p:spPr>
          <a:xfrm>
            <a:off x="2133600" y="6513670"/>
            <a:ext cx="5209952" cy="274320"/>
          </a:xfrm>
        </p:spPr>
        <p:txBody>
          <a:bodyPr vert="horz" rtlCol="0"/>
          <a:lstStyle>
            <a:extLst/>
          </a:lstStyle>
          <a:p>
            <a:endParaRPr lang="en-CA">
              <a:solidFill>
                <a:srgbClr val="676A55">
                  <a:tint val="60000"/>
                  <a:satMod val="155000"/>
                </a:srgbClr>
              </a:solidFill>
            </a:endParaRPr>
          </a:p>
        </p:txBody>
      </p:sp>
    </p:spTree>
    <p:extLst>
      <p:ext uri="{BB962C8B-B14F-4D97-AF65-F5344CB8AC3E}">
        <p14:creationId xmlns:p14="http://schemas.microsoft.com/office/powerpoint/2010/main" val="2514865148"/>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645920"/>
            <a:ext cx="53848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645920"/>
            <a:ext cx="53848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68C7F92-6F30-42F0-934F-E020FD30C070}" type="datetimeFigureOut">
              <a:rPr lang="en-CA" smtClean="0">
                <a:solidFill>
                  <a:srgbClr val="676A55">
                    <a:tint val="60000"/>
                    <a:satMod val="155000"/>
                  </a:srgbClr>
                </a:solidFill>
              </a:rPr>
              <a:pPr/>
              <a:t>2018-03-06</a:t>
            </a:fld>
            <a:endParaRPr lang="en-CA">
              <a:solidFill>
                <a:srgbClr val="676A55">
                  <a:tint val="60000"/>
                  <a:satMod val="155000"/>
                </a:srgbClr>
              </a:solidFill>
            </a:endParaRPr>
          </a:p>
        </p:txBody>
      </p:sp>
      <p:sp>
        <p:nvSpPr>
          <p:cNvPr id="6" name="Footer Placeholder 5"/>
          <p:cNvSpPr>
            <a:spLocks noGrp="1"/>
          </p:cNvSpPr>
          <p:nvPr>
            <p:ph type="ftr" sz="quarter" idx="11"/>
          </p:nvPr>
        </p:nvSpPr>
        <p:spPr/>
        <p:txBody>
          <a:bodyPr/>
          <a:lstStyle>
            <a:extLst/>
          </a:lstStyle>
          <a:p>
            <a:endParaRPr lang="en-CA">
              <a:solidFill>
                <a:srgbClr val="676A55">
                  <a:tint val="60000"/>
                  <a:satMod val="155000"/>
                </a:srgbClr>
              </a:solidFill>
            </a:endParaRPr>
          </a:p>
        </p:txBody>
      </p:sp>
      <p:sp>
        <p:nvSpPr>
          <p:cNvPr id="7" name="Slide Number Placeholder 6"/>
          <p:cNvSpPr>
            <a:spLocks noGrp="1"/>
          </p:cNvSpPr>
          <p:nvPr>
            <p:ph type="sldNum" sz="quarter" idx="12"/>
          </p:nvPr>
        </p:nvSpPr>
        <p:spPr>
          <a:xfrm>
            <a:off x="11521440" y="6514568"/>
            <a:ext cx="619051" cy="274320"/>
          </a:xfrm>
        </p:spPr>
        <p:txBody>
          <a:bodyPr/>
          <a:lstStyle>
            <a:extLst/>
          </a:lstStyle>
          <a:p>
            <a:fld id="{65305443-1EC0-4E8A-A632-5857F752C863}" type="slidenum">
              <a:rPr lang="en-CA" smtClean="0">
                <a:solidFill>
                  <a:srgbClr val="EAEBDE">
                    <a:shade val="90000"/>
                  </a:srgbClr>
                </a:solidFill>
              </a:rPr>
              <a:pPr/>
              <a:t>‹#›</a:t>
            </a:fld>
            <a:endParaRPr lang="en-CA">
              <a:solidFill>
                <a:srgbClr val="EAEBDE">
                  <a:shade val="90000"/>
                </a:srgbClr>
              </a:solidFill>
            </a:endParaRPr>
          </a:p>
        </p:txBody>
      </p:sp>
      <p:sp>
        <p:nvSpPr>
          <p:cNvPr id="10" name="Rectangle 9"/>
          <p:cNvSpPr/>
          <p:nvPr/>
        </p:nvSpPr>
        <p:spPr>
          <a:xfrm>
            <a:off x="784523" y="1424588"/>
            <a:ext cx="10668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17663031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822325" y="2165216"/>
            <a:ext cx="499872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a:endParaRPr lang="en-US">
              <a:solidFill>
                <a:prstClr val="white"/>
              </a:solidFill>
            </a:endParaRPr>
          </a:p>
        </p:txBody>
      </p:sp>
      <p:sp>
        <p:nvSpPr>
          <p:cNvPr id="11" name="Rectangle 10"/>
          <p:cNvSpPr/>
          <p:nvPr/>
        </p:nvSpPr>
        <p:spPr>
          <a:xfrm>
            <a:off x="6400800" y="2165216"/>
            <a:ext cx="499872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a:endParaRPr lang="en-US">
              <a:solidFill>
                <a:prstClr val="white"/>
              </a:solidFill>
            </a:endParaRPr>
          </a:p>
        </p:txBody>
      </p:sp>
      <p:sp>
        <p:nvSpPr>
          <p:cNvPr id="2" name="Title 1"/>
          <p:cNvSpPr>
            <a:spLocks noGrp="1"/>
          </p:cNvSpPr>
          <p:nvPr>
            <p:ph type="title"/>
          </p:nvPr>
        </p:nvSpPr>
        <p:spPr>
          <a:xfrm>
            <a:off x="609600" y="251948"/>
            <a:ext cx="109728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535113"/>
            <a:ext cx="5386917"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535113"/>
            <a:ext cx="5389033"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362201"/>
            <a:ext cx="5386917"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362201"/>
            <a:ext cx="5389033"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68C7F92-6F30-42F0-934F-E020FD30C070}" type="datetimeFigureOut">
              <a:rPr lang="en-CA" smtClean="0">
                <a:solidFill>
                  <a:srgbClr val="676A55">
                    <a:tint val="60000"/>
                    <a:satMod val="155000"/>
                  </a:srgbClr>
                </a:solidFill>
              </a:rPr>
              <a:pPr/>
              <a:t>2018-03-06</a:t>
            </a:fld>
            <a:endParaRPr lang="en-CA">
              <a:solidFill>
                <a:srgbClr val="676A55">
                  <a:tint val="60000"/>
                  <a:satMod val="155000"/>
                </a:srgbClr>
              </a:solidFill>
            </a:endParaRPr>
          </a:p>
        </p:txBody>
      </p:sp>
      <p:sp>
        <p:nvSpPr>
          <p:cNvPr id="8" name="Footer Placeholder 7"/>
          <p:cNvSpPr>
            <a:spLocks noGrp="1"/>
          </p:cNvSpPr>
          <p:nvPr>
            <p:ph type="ftr" sz="quarter" idx="11"/>
          </p:nvPr>
        </p:nvSpPr>
        <p:spPr/>
        <p:txBody>
          <a:bodyPr/>
          <a:lstStyle>
            <a:extLst/>
          </a:lstStyle>
          <a:p>
            <a:endParaRPr lang="en-CA">
              <a:solidFill>
                <a:srgbClr val="676A55">
                  <a:tint val="60000"/>
                  <a:satMod val="155000"/>
                </a:srgbClr>
              </a:solidFill>
            </a:endParaRPr>
          </a:p>
        </p:txBody>
      </p:sp>
      <p:sp>
        <p:nvSpPr>
          <p:cNvPr id="9" name="Slide Number Placeholder 8"/>
          <p:cNvSpPr>
            <a:spLocks noGrp="1"/>
          </p:cNvSpPr>
          <p:nvPr>
            <p:ph type="sldNum" sz="quarter" idx="12"/>
          </p:nvPr>
        </p:nvSpPr>
        <p:spPr>
          <a:xfrm>
            <a:off x="11521440" y="6514568"/>
            <a:ext cx="619051" cy="274320"/>
          </a:xfrm>
        </p:spPr>
        <p:txBody>
          <a:bodyPr/>
          <a:lstStyle>
            <a:extLst/>
          </a:lstStyle>
          <a:p>
            <a:fld id="{65305443-1EC0-4E8A-A632-5857F752C863}" type="slidenum">
              <a:rPr lang="en-CA" smtClean="0">
                <a:solidFill>
                  <a:srgbClr val="EAEBDE">
                    <a:shade val="90000"/>
                  </a:srgbClr>
                </a:solidFill>
              </a:rPr>
              <a:pPr/>
              <a:t>‹#›</a:t>
            </a:fld>
            <a:endParaRPr lang="en-CA">
              <a:solidFill>
                <a:srgbClr val="EAEBDE">
                  <a:shade val="90000"/>
                </a:srgbClr>
              </a:solidFill>
            </a:endParaRPr>
          </a:p>
        </p:txBody>
      </p:sp>
    </p:spTree>
    <p:extLst>
      <p:ext uri="{BB962C8B-B14F-4D97-AF65-F5344CB8AC3E}">
        <p14:creationId xmlns:p14="http://schemas.microsoft.com/office/powerpoint/2010/main" val="14288239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53218"/>
            <a:ext cx="109728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868C7F92-6F30-42F0-934F-E020FD30C070}" type="datetimeFigureOut">
              <a:rPr lang="en-CA" smtClean="0">
                <a:solidFill>
                  <a:srgbClr val="676A55">
                    <a:tint val="60000"/>
                    <a:satMod val="155000"/>
                  </a:srgbClr>
                </a:solidFill>
              </a:rPr>
              <a:pPr/>
              <a:t>2018-03-06</a:t>
            </a:fld>
            <a:endParaRPr lang="en-CA">
              <a:solidFill>
                <a:srgbClr val="676A55">
                  <a:tint val="60000"/>
                  <a:satMod val="155000"/>
                </a:srgbClr>
              </a:solidFill>
            </a:endParaRPr>
          </a:p>
        </p:txBody>
      </p:sp>
      <p:sp>
        <p:nvSpPr>
          <p:cNvPr id="4" name="Footer Placeholder 3"/>
          <p:cNvSpPr>
            <a:spLocks noGrp="1"/>
          </p:cNvSpPr>
          <p:nvPr>
            <p:ph type="ftr" sz="quarter" idx="11"/>
          </p:nvPr>
        </p:nvSpPr>
        <p:spPr/>
        <p:txBody>
          <a:bodyPr/>
          <a:lstStyle>
            <a:extLst/>
          </a:lstStyle>
          <a:p>
            <a:endParaRPr lang="en-CA">
              <a:solidFill>
                <a:srgbClr val="676A55">
                  <a:tint val="60000"/>
                  <a:satMod val="155000"/>
                </a:srgbClr>
              </a:solidFill>
            </a:endParaRPr>
          </a:p>
        </p:txBody>
      </p:sp>
      <p:sp>
        <p:nvSpPr>
          <p:cNvPr id="5" name="Slide Number Placeholder 4"/>
          <p:cNvSpPr>
            <a:spLocks noGrp="1"/>
          </p:cNvSpPr>
          <p:nvPr>
            <p:ph type="sldNum" sz="quarter" idx="12"/>
          </p:nvPr>
        </p:nvSpPr>
        <p:spPr/>
        <p:txBody>
          <a:bodyPr/>
          <a:lstStyle>
            <a:extLst/>
          </a:lstStyle>
          <a:p>
            <a:fld id="{65305443-1EC0-4E8A-A632-5857F752C863}" type="slidenum">
              <a:rPr lang="en-CA" smtClean="0">
                <a:solidFill>
                  <a:srgbClr val="EAEBDE">
                    <a:shade val="90000"/>
                  </a:srgbClr>
                </a:solidFill>
              </a:rPr>
              <a:pPr/>
              <a:t>‹#›</a:t>
            </a:fld>
            <a:endParaRPr lang="en-CA">
              <a:solidFill>
                <a:srgbClr val="EAEBDE">
                  <a:shade val="90000"/>
                </a:srgbClr>
              </a:solidFill>
            </a:endParaRPr>
          </a:p>
        </p:txBody>
      </p:sp>
      <p:sp>
        <p:nvSpPr>
          <p:cNvPr id="7" name="Rectangle 6"/>
          <p:cNvSpPr/>
          <p:nvPr/>
        </p:nvSpPr>
        <p:spPr>
          <a:xfrm>
            <a:off x="784523" y="1424588"/>
            <a:ext cx="10668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22890590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68C7F92-6F30-42F0-934F-E020FD30C070}" type="datetimeFigureOut">
              <a:rPr lang="en-CA" smtClean="0">
                <a:solidFill>
                  <a:srgbClr val="676A55">
                    <a:tint val="60000"/>
                    <a:satMod val="155000"/>
                  </a:srgbClr>
                </a:solidFill>
              </a:rPr>
              <a:pPr/>
              <a:t>2018-03-06</a:t>
            </a:fld>
            <a:endParaRPr lang="en-CA">
              <a:solidFill>
                <a:srgbClr val="676A55">
                  <a:tint val="60000"/>
                  <a:satMod val="155000"/>
                </a:srgbClr>
              </a:solidFill>
            </a:endParaRPr>
          </a:p>
        </p:txBody>
      </p:sp>
      <p:sp>
        <p:nvSpPr>
          <p:cNvPr id="3" name="Footer Placeholder 2"/>
          <p:cNvSpPr>
            <a:spLocks noGrp="1"/>
          </p:cNvSpPr>
          <p:nvPr>
            <p:ph type="ftr" sz="quarter" idx="11"/>
          </p:nvPr>
        </p:nvSpPr>
        <p:spPr/>
        <p:txBody>
          <a:bodyPr/>
          <a:lstStyle>
            <a:extLst/>
          </a:lstStyle>
          <a:p>
            <a:endParaRPr lang="en-CA">
              <a:solidFill>
                <a:srgbClr val="676A55">
                  <a:tint val="60000"/>
                  <a:satMod val="155000"/>
                </a:srgbClr>
              </a:solidFill>
            </a:endParaRPr>
          </a:p>
        </p:txBody>
      </p:sp>
      <p:sp>
        <p:nvSpPr>
          <p:cNvPr id="4" name="Slide Number Placeholder 3"/>
          <p:cNvSpPr>
            <a:spLocks noGrp="1"/>
          </p:cNvSpPr>
          <p:nvPr>
            <p:ph type="sldNum" sz="quarter" idx="12"/>
          </p:nvPr>
        </p:nvSpPr>
        <p:spPr/>
        <p:txBody>
          <a:bodyPr/>
          <a:lstStyle>
            <a:extLst/>
          </a:lstStyle>
          <a:p>
            <a:fld id="{65305443-1EC0-4E8A-A632-5857F752C863}" type="slidenum">
              <a:rPr lang="en-CA" smtClean="0">
                <a:solidFill>
                  <a:srgbClr val="EAEBDE">
                    <a:shade val="90000"/>
                  </a:srgbClr>
                </a:solidFill>
              </a:rPr>
              <a:pPr/>
              <a:t>‹#›</a:t>
            </a:fld>
            <a:endParaRPr lang="en-CA">
              <a:solidFill>
                <a:srgbClr val="EAEBDE">
                  <a:shade val="90000"/>
                </a:srgbClr>
              </a:solidFill>
            </a:endParaRPr>
          </a:p>
        </p:txBody>
      </p:sp>
    </p:spTree>
    <p:extLst>
      <p:ext uri="{BB962C8B-B14F-4D97-AF65-F5344CB8AC3E}">
        <p14:creationId xmlns:p14="http://schemas.microsoft.com/office/powerpoint/2010/main" val="33750144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6743403" y="1057656"/>
            <a:ext cx="499872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Title 1"/>
          <p:cNvSpPr>
            <a:spLocks noGrp="1"/>
          </p:cNvSpPr>
          <p:nvPr>
            <p:ph type="title"/>
          </p:nvPr>
        </p:nvSpPr>
        <p:spPr>
          <a:xfrm>
            <a:off x="6617515" y="304800"/>
            <a:ext cx="524256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617515" y="1107560"/>
            <a:ext cx="524256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04800" y="2209800"/>
            <a:ext cx="11555275"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7416800" y="6513670"/>
            <a:ext cx="4003040" cy="274320"/>
          </a:xfrm>
        </p:spPr>
        <p:txBody>
          <a:bodyPr vert="horz" rtlCol="0"/>
          <a:lstStyle>
            <a:extLst/>
          </a:lstStyle>
          <a:p>
            <a:fld id="{868C7F92-6F30-42F0-934F-E020FD30C070}" type="datetimeFigureOut">
              <a:rPr lang="en-CA" smtClean="0">
                <a:solidFill>
                  <a:srgbClr val="676A55">
                    <a:tint val="60000"/>
                    <a:satMod val="155000"/>
                  </a:srgbClr>
                </a:solidFill>
              </a:rPr>
              <a:pPr/>
              <a:t>2018-03-06</a:t>
            </a:fld>
            <a:endParaRPr lang="en-CA">
              <a:solidFill>
                <a:srgbClr val="676A55">
                  <a:tint val="60000"/>
                  <a:satMod val="155000"/>
                </a:srgbClr>
              </a:solidFill>
            </a:endParaRPr>
          </a:p>
        </p:txBody>
      </p:sp>
      <p:sp>
        <p:nvSpPr>
          <p:cNvPr id="10" name="Slide Number Placeholder 9"/>
          <p:cNvSpPr>
            <a:spLocks noGrp="1"/>
          </p:cNvSpPr>
          <p:nvPr>
            <p:ph type="sldNum" sz="quarter" idx="11"/>
          </p:nvPr>
        </p:nvSpPr>
        <p:spPr>
          <a:xfrm>
            <a:off x="11518603" y="6513670"/>
            <a:ext cx="619051" cy="274320"/>
          </a:xfrm>
        </p:spPr>
        <p:txBody>
          <a:bodyPr vert="horz" rtlCol="0"/>
          <a:lstStyle>
            <a:lvl1pPr>
              <a:defRPr>
                <a:solidFill>
                  <a:schemeClr val="tx2">
                    <a:shade val="90000"/>
                  </a:schemeClr>
                </a:solidFill>
              </a:defRPr>
            </a:lvl1pPr>
            <a:extLst/>
          </a:lstStyle>
          <a:p>
            <a:fld id="{65305443-1EC0-4E8A-A632-5857F752C863}" type="slidenum">
              <a:rPr lang="en-CA" smtClean="0">
                <a:solidFill>
                  <a:srgbClr val="EAEBDE">
                    <a:shade val="90000"/>
                  </a:srgbClr>
                </a:solidFill>
              </a:rPr>
              <a:pPr/>
              <a:t>‹#›</a:t>
            </a:fld>
            <a:endParaRPr lang="en-CA">
              <a:solidFill>
                <a:srgbClr val="EAEBDE">
                  <a:shade val="90000"/>
                </a:srgbClr>
              </a:solidFill>
            </a:endParaRPr>
          </a:p>
        </p:txBody>
      </p:sp>
      <p:sp>
        <p:nvSpPr>
          <p:cNvPr id="11" name="Footer Placeholder 10"/>
          <p:cNvSpPr>
            <a:spLocks noGrp="1"/>
          </p:cNvSpPr>
          <p:nvPr>
            <p:ph type="ftr" sz="quarter" idx="12"/>
          </p:nvPr>
        </p:nvSpPr>
        <p:spPr>
          <a:xfrm>
            <a:off x="2133600" y="6513670"/>
            <a:ext cx="5209952" cy="274320"/>
          </a:xfrm>
        </p:spPr>
        <p:txBody>
          <a:bodyPr vert="horz" rtlCol="0"/>
          <a:lstStyle>
            <a:extLst/>
          </a:lstStyle>
          <a:p>
            <a:endParaRPr lang="en-CA">
              <a:solidFill>
                <a:srgbClr val="676A55">
                  <a:tint val="60000"/>
                  <a:satMod val="155000"/>
                </a:srgbClr>
              </a:solidFill>
            </a:endParaRPr>
          </a:p>
        </p:txBody>
      </p:sp>
    </p:spTree>
    <p:extLst>
      <p:ext uri="{BB962C8B-B14F-4D97-AF65-F5344CB8AC3E}">
        <p14:creationId xmlns:p14="http://schemas.microsoft.com/office/powerpoint/2010/main" val="458062677"/>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053924" y="4724400"/>
            <a:ext cx="73152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4053924" y="5388937"/>
            <a:ext cx="73152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406400" y="249864"/>
            <a:ext cx="113792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7416800" y="6509004"/>
            <a:ext cx="4003040" cy="274320"/>
          </a:xfrm>
        </p:spPr>
        <p:txBody>
          <a:bodyPr vert="horz" rtlCol="0"/>
          <a:lstStyle>
            <a:extLst/>
          </a:lstStyle>
          <a:p>
            <a:fld id="{868C7F92-6F30-42F0-934F-E020FD30C070}" type="datetimeFigureOut">
              <a:rPr lang="en-CA" smtClean="0">
                <a:solidFill>
                  <a:srgbClr val="676A55">
                    <a:tint val="60000"/>
                    <a:satMod val="155000"/>
                  </a:srgbClr>
                </a:solidFill>
              </a:rPr>
              <a:pPr/>
              <a:t>2018-03-06</a:t>
            </a:fld>
            <a:endParaRPr lang="en-CA">
              <a:solidFill>
                <a:srgbClr val="676A55">
                  <a:tint val="60000"/>
                  <a:satMod val="155000"/>
                </a:srgbClr>
              </a:solidFill>
            </a:endParaRPr>
          </a:p>
        </p:txBody>
      </p:sp>
      <p:sp>
        <p:nvSpPr>
          <p:cNvPr id="9" name="Slide Number Placeholder 8"/>
          <p:cNvSpPr>
            <a:spLocks noGrp="1"/>
          </p:cNvSpPr>
          <p:nvPr>
            <p:ph type="sldNum" sz="quarter" idx="11"/>
          </p:nvPr>
        </p:nvSpPr>
        <p:spPr>
          <a:xfrm>
            <a:off x="11518603" y="6509004"/>
            <a:ext cx="619051" cy="274320"/>
          </a:xfrm>
        </p:spPr>
        <p:txBody>
          <a:bodyPr vert="horz" rtlCol="0"/>
          <a:lstStyle>
            <a:lvl1pPr>
              <a:defRPr>
                <a:solidFill>
                  <a:schemeClr val="tx2">
                    <a:shade val="90000"/>
                  </a:schemeClr>
                </a:solidFill>
              </a:defRPr>
            </a:lvl1pPr>
            <a:extLst/>
          </a:lstStyle>
          <a:p>
            <a:fld id="{65305443-1EC0-4E8A-A632-5857F752C863}" type="slidenum">
              <a:rPr lang="en-CA" smtClean="0">
                <a:solidFill>
                  <a:srgbClr val="EAEBDE">
                    <a:shade val="90000"/>
                  </a:srgbClr>
                </a:solidFill>
              </a:rPr>
              <a:pPr/>
              <a:t>‹#›</a:t>
            </a:fld>
            <a:endParaRPr lang="en-CA">
              <a:solidFill>
                <a:srgbClr val="EAEBDE">
                  <a:shade val="90000"/>
                </a:srgbClr>
              </a:solidFill>
            </a:endParaRPr>
          </a:p>
        </p:txBody>
      </p:sp>
      <p:sp>
        <p:nvSpPr>
          <p:cNvPr id="10" name="Footer Placeholder 9"/>
          <p:cNvSpPr>
            <a:spLocks noGrp="1"/>
          </p:cNvSpPr>
          <p:nvPr>
            <p:ph type="ftr" sz="quarter" idx="12"/>
          </p:nvPr>
        </p:nvSpPr>
        <p:spPr>
          <a:xfrm>
            <a:off x="2133600" y="6509004"/>
            <a:ext cx="5209952" cy="274320"/>
          </a:xfrm>
        </p:spPr>
        <p:txBody>
          <a:bodyPr vert="horz" rtlCol="0"/>
          <a:lstStyle>
            <a:extLst/>
          </a:lstStyle>
          <a:p>
            <a:endParaRPr lang="en-CA">
              <a:solidFill>
                <a:srgbClr val="676A55">
                  <a:tint val="60000"/>
                  <a:satMod val="155000"/>
                </a:srgbClr>
              </a:solidFill>
            </a:endParaRPr>
          </a:p>
        </p:txBody>
      </p:sp>
    </p:spTree>
    <p:extLst>
      <p:ext uri="{BB962C8B-B14F-4D97-AF65-F5344CB8AC3E}">
        <p14:creationId xmlns:p14="http://schemas.microsoft.com/office/powerpoint/2010/main" val="14010911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68C7F92-6F30-42F0-934F-E020FD30C070}" type="datetimeFigureOut">
              <a:rPr lang="en-CA" smtClean="0">
                <a:solidFill>
                  <a:srgbClr val="676A55">
                    <a:tint val="60000"/>
                    <a:satMod val="155000"/>
                  </a:srgbClr>
                </a:solidFill>
              </a:rPr>
              <a:pPr/>
              <a:t>2018-03-06</a:t>
            </a:fld>
            <a:endParaRPr lang="en-CA">
              <a:solidFill>
                <a:srgbClr val="676A55">
                  <a:tint val="60000"/>
                  <a:satMod val="155000"/>
                </a:srgbClr>
              </a:solidFill>
            </a:endParaRPr>
          </a:p>
        </p:txBody>
      </p:sp>
      <p:sp>
        <p:nvSpPr>
          <p:cNvPr id="5" name="Footer Placeholder 4"/>
          <p:cNvSpPr>
            <a:spLocks noGrp="1"/>
          </p:cNvSpPr>
          <p:nvPr>
            <p:ph type="ftr" sz="quarter" idx="11"/>
          </p:nvPr>
        </p:nvSpPr>
        <p:spPr/>
        <p:txBody>
          <a:bodyPr/>
          <a:lstStyle>
            <a:extLst/>
          </a:lstStyle>
          <a:p>
            <a:endParaRPr lang="en-CA">
              <a:solidFill>
                <a:srgbClr val="676A55">
                  <a:tint val="60000"/>
                  <a:satMod val="155000"/>
                </a:srgbClr>
              </a:solidFill>
            </a:endParaRPr>
          </a:p>
        </p:txBody>
      </p:sp>
      <p:sp>
        <p:nvSpPr>
          <p:cNvPr id="6" name="Slide Number Placeholder 5"/>
          <p:cNvSpPr>
            <a:spLocks noGrp="1"/>
          </p:cNvSpPr>
          <p:nvPr>
            <p:ph type="sldNum" sz="quarter" idx="12"/>
          </p:nvPr>
        </p:nvSpPr>
        <p:spPr/>
        <p:txBody>
          <a:bodyPr/>
          <a:lstStyle>
            <a:extLst/>
          </a:lstStyle>
          <a:p>
            <a:fld id="{65305443-1EC0-4E8A-A632-5857F752C863}" type="slidenum">
              <a:rPr lang="en-CA" smtClean="0">
                <a:solidFill>
                  <a:srgbClr val="EAEBDE">
                    <a:shade val="90000"/>
                  </a:srgbClr>
                </a:solidFill>
              </a:rPr>
              <a:pPr/>
              <a:t>‹#›</a:t>
            </a:fld>
            <a:endParaRPr lang="en-CA">
              <a:solidFill>
                <a:srgbClr val="EAEBDE">
                  <a:shade val="90000"/>
                </a:srgbClr>
              </a:solidFill>
            </a:endParaRPr>
          </a:p>
        </p:txBody>
      </p:sp>
    </p:spTree>
    <p:extLst>
      <p:ext uri="{BB962C8B-B14F-4D97-AF65-F5344CB8AC3E}">
        <p14:creationId xmlns:p14="http://schemas.microsoft.com/office/powerpoint/2010/main" val="24284651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8026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68C7F92-6F30-42F0-934F-E020FD30C070}" type="datetimeFigureOut">
              <a:rPr lang="en-CA" smtClean="0">
                <a:solidFill>
                  <a:srgbClr val="676A55">
                    <a:tint val="60000"/>
                    <a:satMod val="155000"/>
                  </a:srgbClr>
                </a:solidFill>
              </a:rPr>
              <a:pPr/>
              <a:t>2018-03-06</a:t>
            </a:fld>
            <a:endParaRPr lang="en-CA">
              <a:solidFill>
                <a:srgbClr val="676A55">
                  <a:tint val="60000"/>
                  <a:satMod val="155000"/>
                </a:srgbClr>
              </a:solidFill>
            </a:endParaRPr>
          </a:p>
        </p:txBody>
      </p:sp>
      <p:sp>
        <p:nvSpPr>
          <p:cNvPr id="5" name="Footer Placeholder 4"/>
          <p:cNvSpPr>
            <a:spLocks noGrp="1"/>
          </p:cNvSpPr>
          <p:nvPr>
            <p:ph type="ftr" sz="quarter" idx="11"/>
          </p:nvPr>
        </p:nvSpPr>
        <p:spPr/>
        <p:txBody>
          <a:bodyPr/>
          <a:lstStyle>
            <a:extLst/>
          </a:lstStyle>
          <a:p>
            <a:endParaRPr lang="en-CA">
              <a:solidFill>
                <a:srgbClr val="676A55">
                  <a:tint val="60000"/>
                  <a:satMod val="155000"/>
                </a:srgbClr>
              </a:solidFill>
            </a:endParaRPr>
          </a:p>
        </p:txBody>
      </p:sp>
      <p:sp>
        <p:nvSpPr>
          <p:cNvPr id="6" name="Slide Number Placeholder 5"/>
          <p:cNvSpPr>
            <a:spLocks noGrp="1"/>
          </p:cNvSpPr>
          <p:nvPr>
            <p:ph type="sldNum" sz="quarter" idx="12"/>
          </p:nvPr>
        </p:nvSpPr>
        <p:spPr/>
        <p:txBody>
          <a:bodyPr/>
          <a:lstStyle>
            <a:extLst/>
          </a:lstStyle>
          <a:p>
            <a:fld id="{65305443-1EC0-4E8A-A632-5857F752C863}" type="slidenum">
              <a:rPr lang="en-CA" smtClean="0">
                <a:solidFill>
                  <a:srgbClr val="EAEBDE">
                    <a:shade val="90000"/>
                  </a:srgbClr>
                </a:solidFill>
              </a:rPr>
              <a:pPr/>
              <a:t>‹#›</a:t>
            </a:fld>
            <a:endParaRPr lang="en-CA">
              <a:solidFill>
                <a:srgbClr val="EAEBDE">
                  <a:shade val="90000"/>
                </a:srgbClr>
              </a:solidFill>
            </a:endParaRPr>
          </a:p>
        </p:txBody>
      </p:sp>
    </p:spTree>
    <p:extLst>
      <p:ext uri="{BB962C8B-B14F-4D97-AF65-F5344CB8AC3E}">
        <p14:creationId xmlns:p14="http://schemas.microsoft.com/office/powerpoint/2010/main" val="347661257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7" name="Group 9"/>
          <p:cNvGrpSpPr>
            <a:grpSpLocks noChangeAspect="1"/>
          </p:cNvGrpSpPr>
          <p:nvPr/>
        </p:nvGrpSpPr>
        <p:grpSpPr bwMode="hidden">
          <a:xfrm>
            <a:off x="282220" y="5353963"/>
            <a:ext cx="11631168"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ctrTitle"/>
          </p:nvPr>
        </p:nvSpPr>
        <p:spPr>
          <a:xfrm>
            <a:off x="914400" y="1600200"/>
            <a:ext cx="103632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828800" y="3556001"/>
            <a:ext cx="85344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D9E3ED-3516-4B3F-9F4D-F12BD48CD472}" type="datetimeFigureOut">
              <a:rPr lang="en-CA" smtClean="0">
                <a:solidFill>
                  <a:srgbClr val="073E87"/>
                </a:solidFill>
              </a:rPr>
              <a:pPr/>
              <a:t>2018-03-06</a:t>
            </a:fld>
            <a:endParaRPr lang="en-CA">
              <a:solidFill>
                <a:srgbClr val="073E87"/>
              </a:solidFill>
            </a:endParaRPr>
          </a:p>
        </p:txBody>
      </p:sp>
      <p:sp>
        <p:nvSpPr>
          <p:cNvPr id="5" name="Footer Placeholder 4"/>
          <p:cNvSpPr>
            <a:spLocks noGrp="1"/>
          </p:cNvSpPr>
          <p:nvPr>
            <p:ph type="ftr" sz="quarter" idx="11"/>
          </p:nvPr>
        </p:nvSpPr>
        <p:spPr/>
        <p:txBody>
          <a:bodyPr/>
          <a:lstStyle/>
          <a:p>
            <a:endParaRPr lang="en-CA">
              <a:solidFill>
                <a:srgbClr val="073E87"/>
              </a:solidFill>
            </a:endParaRPr>
          </a:p>
        </p:txBody>
      </p:sp>
      <p:sp>
        <p:nvSpPr>
          <p:cNvPr id="6" name="Slide Number Placeholder 5"/>
          <p:cNvSpPr>
            <a:spLocks noGrp="1"/>
          </p:cNvSpPr>
          <p:nvPr>
            <p:ph type="sldNum" sz="quarter" idx="12"/>
          </p:nvPr>
        </p:nvSpPr>
        <p:spPr/>
        <p:txBody>
          <a:bodyPr/>
          <a:lstStyle/>
          <a:p>
            <a:fld id="{41C60267-60D6-4970-A9F1-047FC64B54CC}" type="slidenum">
              <a:rPr lang="en-CA" smtClean="0">
                <a:solidFill>
                  <a:srgbClr val="073E87"/>
                </a:solidFill>
              </a:rPr>
              <a:pPr/>
              <a:t>‹#›</a:t>
            </a:fld>
            <a:endParaRPr lang="en-CA">
              <a:solidFill>
                <a:srgbClr val="073E87"/>
              </a:solidFill>
            </a:endParaRPr>
          </a:p>
        </p:txBody>
      </p:sp>
    </p:spTree>
    <p:extLst>
      <p:ext uri="{BB962C8B-B14F-4D97-AF65-F5344CB8AC3E}">
        <p14:creationId xmlns:p14="http://schemas.microsoft.com/office/powerpoint/2010/main" val="30303616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D9E3ED-3516-4B3F-9F4D-F12BD48CD472}" type="datetimeFigureOut">
              <a:rPr lang="en-CA" smtClean="0">
                <a:solidFill>
                  <a:srgbClr val="073E87"/>
                </a:solidFill>
              </a:rPr>
              <a:pPr/>
              <a:t>2018-03-06</a:t>
            </a:fld>
            <a:endParaRPr lang="en-CA">
              <a:solidFill>
                <a:srgbClr val="073E87"/>
              </a:solidFill>
            </a:endParaRPr>
          </a:p>
        </p:txBody>
      </p:sp>
      <p:sp>
        <p:nvSpPr>
          <p:cNvPr id="5" name="Footer Placeholder 4"/>
          <p:cNvSpPr>
            <a:spLocks noGrp="1"/>
          </p:cNvSpPr>
          <p:nvPr>
            <p:ph type="ftr" sz="quarter" idx="11"/>
          </p:nvPr>
        </p:nvSpPr>
        <p:spPr/>
        <p:txBody>
          <a:bodyPr/>
          <a:lstStyle/>
          <a:p>
            <a:endParaRPr lang="en-CA">
              <a:solidFill>
                <a:srgbClr val="073E87"/>
              </a:solidFill>
            </a:endParaRPr>
          </a:p>
        </p:txBody>
      </p:sp>
      <p:sp>
        <p:nvSpPr>
          <p:cNvPr id="6" name="Slide Number Placeholder 5"/>
          <p:cNvSpPr>
            <a:spLocks noGrp="1"/>
          </p:cNvSpPr>
          <p:nvPr>
            <p:ph type="sldNum" sz="quarter" idx="12"/>
          </p:nvPr>
        </p:nvSpPr>
        <p:spPr/>
        <p:txBody>
          <a:bodyPr/>
          <a:lstStyle/>
          <a:p>
            <a:fld id="{41C60267-60D6-4970-A9F1-047FC64B54CC}" type="slidenum">
              <a:rPr lang="en-CA" smtClean="0">
                <a:solidFill>
                  <a:srgbClr val="073E87"/>
                </a:solidFill>
              </a:rPr>
              <a:pPr/>
              <a:t>‹#›</a:t>
            </a:fld>
            <a:endParaRPr lang="en-CA">
              <a:solidFill>
                <a:srgbClr val="073E87"/>
              </a:solidFill>
            </a:endParaRPr>
          </a:p>
        </p:txBody>
      </p:sp>
      <p:sp>
        <p:nvSpPr>
          <p:cNvPr id="7" name="Title 6"/>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522744825"/>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228600"/>
            <a:ext cx="11594592"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reeform 14"/>
          <p:cNvSpPr>
            <a:spLocks/>
          </p:cNvSpPr>
          <p:nvPr/>
        </p:nvSpPr>
        <p:spPr bwMode="hidden">
          <a:xfrm>
            <a:off x="8063253" y="4203592"/>
            <a:ext cx="383523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18"/>
          <p:cNvSpPr>
            <a:spLocks/>
          </p:cNvSpPr>
          <p:nvPr/>
        </p:nvSpPr>
        <p:spPr bwMode="hidden">
          <a:xfrm>
            <a:off x="3492429" y="4075290"/>
            <a:ext cx="7392687"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22"/>
          <p:cNvSpPr>
            <a:spLocks/>
          </p:cNvSpPr>
          <p:nvPr/>
        </p:nvSpPr>
        <p:spPr bwMode="hidden">
          <a:xfrm>
            <a:off x="3771637" y="4087562"/>
            <a:ext cx="729064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6"/>
          <p:cNvSpPr>
            <a:spLocks/>
          </p:cNvSpPr>
          <p:nvPr/>
        </p:nvSpPr>
        <p:spPr bwMode="hidden">
          <a:xfrm>
            <a:off x="7479320" y="4074177"/>
            <a:ext cx="4410667"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3" name="Freeform 10"/>
          <p:cNvSpPr>
            <a:spLocks/>
          </p:cNvSpPr>
          <p:nvPr/>
        </p:nvSpPr>
        <p:spPr bwMode="hidden">
          <a:xfrm>
            <a:off x="282220" y="4058555"/>
            <a:ext cx="11631168"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 name="Title 1"/>
          <p:cNvSpPr>
            <a:spLocks noGrp="1"/>
          </p:cNvSpPr>
          <p:nvPr>
            <p:ph type="title"/>
          </p:nvPr>
        </p:nvSpPr>
        <p:spPr>
          <a:xfrm>
            <a:off x="920043" y="2463560"/>
            <a:ext cx="103632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823153" y="1437449"/>
            <a:ext cx="8556979"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D9E3ED-3516-4B3F-9F4D-F12BD48CD472}" type="datetimeFigureOut">
              <a:rPr lang="en-CA" smtClean="0">
                <a:solidFill>
                  <a:srgbClr val="073E87"/>
                </a:solidFill>
              </a:rPr>
              <a:pPr/>
              <a:t>2018-03-06</a:t>
            </a:fld>
            <a:endParaRPr lang="en-CA">
              <a:solidFill>
                <a:srgbClr val="073E87"/>
              </a:solidFill>
            </a:endParaRPr>
          </a:p>
        </p:txBody>
      </p:sp>
      <p:sp>
        <p:nvSpPr>
          <p:cNvPr id="5" name="Footer Placeholder 4"/>
          <p:cNvSpPr>
            <a:spLocks noGrp="1"/>
          </p:cNvSpPr>
          <p:nvPr>
            <p:ph type="ftr" sz="quarter" idx="11"/>
          </p:nvPr>
        </p:nvSpPr>
        <p:spPr/>
        <p:txBody>
          <a:bodyPr/>
          <a:lstStyle/>
          <a:p>
            <a:endParaRPr lang="en-CA">
              <a:solidFill>
                <a:srgbClr val="073E87"/>
              </a:solidFill>
            </a:endParaRPr>
          </a:p>
        </p:txBody>
      </p:sp>
      <p:sp>
        <p:nvSpPr>
          <p:cNvPr id="6" name="Slide Number Placeholder 5"/>
          <p:cNvSpPr>
            <a:spLocks noGrp="1"/>
          </p:cNvSpPr>
          <p:nvPr>
            <p:ph type="sldNum" sz="quarter" idx="12"/>
          </p:nvPr>
        </p:nvSpPr>
        <p:spPr/>
        <p:txBody>
          <a:bodyPr/>
          <a:lstStyle/>
          <a:p>
            <a:fld id="{41C60267-60D6-4970-A9F1-047FC64B54CC}" type="slidenum">
              <a:rPr lang="en-CA" smtClean="0">
                <a:solidFill>
                  <a:srgbClr val="073E87"/>
                </a:solidFill>
              </a:rPr>
              <a:pPr/>
              <a:t>‹#›</a:t>
            </a:fld>
            <a:endParaRPr lang="en-CA">
              <a:solidFill>
                <a:srgbClr val="073E87"/>
              </a:solidFill>
            </a:endParaRPr>
          </a:p>
        </p:txBody>
      </p:sp>
    </p:spTree>
    <p:extLst>
      <p:ext uri="{BB962C8B-B14F-4D97-AF65-F5344CB8AC3E}">
        <p14:creationId xmlns:p14="http://schemas.microsoft.com/office/powerpoint/2010/main" val="32314331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48D9E3ED-3516-4B3F-9F4D-F12BD48CD472}" type="datetimeFigureOut">
              <a:rPr lang="en-CA" smtClean="0">
                <a:solidFill>
                  <a:srgbClr val="073E87"/>
                </a:solidFill>
              </a:rPr>
              <a:pPr/>
              <a:t>2018-03-06</a:t>
            </a:fld>
            <a:endParaRPr lang="en-CA">
              <a:solidFill>
                <a:srgbClr val="073E87"/>
              </a:solidFill>
            </a:endParaRPr>
          </a:p>
        </p:txBody>
      </p:sp>
      <p:sp>
        <p:nvSpPr>
          <p:cNvPr id="6" name="Footer Placeholder 5"/>
          <p:cNvSpPr>
            <a:spLocks noGrp="1"/>
          </p:cNvSpPr>
          <p:nvPr>
            <p:ph type="ftr" sz="quarter" idx="11"/>
          </p:nvPr>
        </p:nvSpPr>
        <p:spPr/>
        <p:txBody>
          <a:bodyPr/>
          <a:lstStyle/>
          <a:p>
            <a:endParaRPr lang="en-CA">
              <a:solidFill>
                <a:srgbClr val="073E87"/>
              </a:solidFill>
            </a:endParaRPr>
          </a:p>
        </p:txBody>
      </p:sp>
      <p:sp>
        <p:nvSpPr>
          <p:cNvPr id="7" name="Slide Number Placeholder 6"/>
          <p:cNvSpPr>
            <a:spLocks noGrp="1"/>
          </p:cNvSpPr>
          <p:nvPr>
            <p:ph type="sldNum" sz="quarter" idx="12"/>
          </p:nvPr>
        </p:nvSpPr>
        <p:spPr/>
        <p:txBody>
          <a:bodyPr/>
          <a:lstStyle/>
          <a:p>
            <a:fld id="{41C60267-60D6-4970-A9F1-047FC64B54CC}" type="slidenum">
              <a:rPr lang="en-CA" smtClean="0">
                <a:solidFill>
                  <a:srgbClr val="073E87"/>
                </a:solidFill>
              </a:rPr>
              <a:pPr/>
              <a:t>‹#›</a:t>
            </a:fld>
            <a:endParaRPr lang="en-CA">
              <a:solidFill>
                <a:srgbClr val="073E87"/>
              </a:solidFill>
            </a:endParaRPr>
          </a:p>
        </p:txBody>
      </p:sp>
      <p:sp>
        <p:nvSpPr>
          <p:cNvPr id="9" name="Content Placeholder 8"/>
          <p:cNvSpPr>
            <a:spLocks noGrp="1"/>
          </p:cNvSpPr>
          <p:nvPr>
            <p:ph sz="quarter" idx="13"/>
          </p:nvPr>
        </p:nvSpPr>
        <p:spPr>
          <a:xfrm>
            <a:off x="902207" y="2679192"/>
            <a:ext cx="5096256"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6193536" y="2679192"/>
            <a:ext cx="5096256"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615108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02208" y="2678114"/>
            <a:ext cx="5096256"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03111" y="3429003"/>
            <a:ext cx="5093407"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7600" y="2678113"/>
            <a:ext cx="5096256"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7" y="3429003"/>
            <a:ext cx="5096256"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D9E3ED-3516-4B3F-9F4D-F12BD48CD472}" type="datetimeFigureOut">
              <a:rPr lang="en-CA" smtClean="0">
                <a:solidFill>
                  <a:srgbClr val="073E87"/>
                </a:solidFill>
              </a:rPr>
              <a:pPr/>
              <a:t>2018-03-06</a:t>
            </a:fld>
            <a:endParaRPr lang="en-CA">
              <a:solidFill>
                <a:srgbClr val="073E87"/>
              </a:solidFill>
            </a:endParaRPr>
          </a:p>
        </p:txBody>
      </p:sp>
      <p:sp>
        <p:nvSpPr>
          <p:cNvPr id="8" name="Footer Placeholder 7"/>
          <p:cNvSpPr>
            <a:spLocks noGrp="1"/>
          </p:cNvSpPr>
          <p:nvPr>
            <p:ph type="ftr" sz="quarter" idx="11"/>
          </p:nvPr>
        </p:nvSpPr>
        <p:spPr/>
        <p:txBody>
          <a:bodyPr/>
          <a:lstStyle/>
          <a:p>
            <a:endParaRPr lang="en-CA">
              <a:solidFill>
                <a:srgbClr val="073E87"/>
              </a:solidFill>
            </a:endParaRPr>
          </a:p>
        </p:txBody>
      </p:sp>
      <p:sp>
        <p:nvSpPr>
          <p:cNvPr id="9" name="Slide Number Placeholder 8"/>
          <p:cNvSpPr>
            <a:spLocks noGrp="1"/>
          </p:cNvSpPr>
          <p:nvPr>
            <p:ph type="sldNum" sz="quarter" idx="12"/>
          </p:nvPr>
        </p:nvSpPr>
        <p:spPr/>
        <p:txBody>
          <a:bodyPr/>
          <a:lstStyle/>
          <a:p>
            <a:fld id="{41C60267-60D6-4970-A9F1-047FC64B54CC}" type="slidenum">
              <a:rPr lang="en-CA" smtClean="0">
                <a:solidFill>
                  <a:srgbClr val="073E87"/>
                </a:solidFill>
              </a:rPr>
              <a:pPr/>
              <a:t>‹#›</a:t>
            </a:fld>
            <a:endParaRPr lang="en-CA">
              <a:solidFill>
                <a:srgbClr val="073E87"/>
              </a:solidFill>
            </a:endParaRPr>
          </a:p>
        </p:txBody>
      </p:sp>
    </p:spTree>
    <p:extLst>
      <p:ext uri="{BB962C8B-B14F-4D97-AF65-F5344CB8AC3E}">
        <p14:creationId xmlns:p14="http://schemas.microsoft.com/office/powerpoint/2010/main" val="399097002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8D9E3ED-3516-4B3F-9F4D-F12BD48CD472}" type="datetimeFigureOut">
              <a:rPr lang="en-CA" smtClean="0">
                <a:solidFill>
                  <a:srgbClr val="073E87"/>
                </a:solidFill>
              </a:rPr>
              <a:pPr/>
              <a:t>2018-03-06</a:t>
            </a:fld>
            <a:endParaRPr lang="en-CA">
              <a:solidFill>
                <a:srgbClr val="073E87"/>
              </a:solidFill>
            </a:endParaRPr>
          </a:p>
        </p:txBody>
      </p:sp>
      <p:sp>
        <p:nvSpPr>
          <p:cNvPr id="4" name="Footer Placeholder 3"/>
          <p:cNvSpPr>
            <a:spLocks noGrp="1"/>
          </p:cNvSpPr>
          <p:nvPr>
            <p:ph type="ftr" sz="quarter" idx="11"/>
          </p:nvPr>
        </p:nvSpPr>
        <p:spPr/>
        <p:txBody>
          <a:bodyPr/>
          <a:lstStyle/>
          <a:p>
            <a:endParaRPr lang="en-CA">
              <a:solidFill>
                <a:srgbClr val="073E87"/>
              </a:solidFill>
            </a:endParaRPr>
          </a:p>
        </p:txBody>
      </p:sp>
      <p:sp>
        <p:nvSpPr>
          <p:cNvPr id="5" name="Slide Number Placeholder 4"/>
          <p:cNvSpPr>
            <a:spLocks noGrp="1"/>
          </p:cNvSpPr>
          <p:nvPr>
            <p:ph type="sldNum" sz="quarter" idx="12"/>
          </p:nvPr>
        </p:nvSpPr>
        <p:spPr/>
        <p:txBody>
          <a:bodyPr/>
          <a:lstStyle/>
          <a:p>
            <a:fld id="{41C60267-60D6-4970-A9F1-047FC64B54CC}" type="slidenum">
              <a:rPr lang="en-CA" smtClean="0">
                <a:solidFill>
                  <a:srgbClr val="073E87"/>
                </a:solidFill>
              </a:rPr>
              <a:pPr/>
              <a:t>‹#›</a:t>
            </a:fld>
            <a:endParaRPr lang="en-CA">
              <a:solidFill>
                <a:srgbClr val="073E87"/>
              </a:solidFill>
            </a:endParaRPr>
          </a:p>
        </p:txBody>
      </p:sp>
    </p:spTree>
    <p:extLst>
      <p:ext uri="{BB962C8B-B14F-4D97-AF65-F5344CB8AC3E}">
        <p14:creationId xmlns:p14="http://schemas.microsoft.com/office/powerpoint/2010/main" val="306821921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6" name="Group 5"/>
          <p:cNvGrpSpPr>
            <a:grpSpLocks noChangeAspect="1"/>
          </p:cNvGrpSpPr>
          <p:nvPr/>
        </p:nvGrpSpPr>
        <p:grpSpPr bwMode="hidden">
          <a:xfrm>
            <a:off x="282220" y="714191"/>
            <a:ext cx="11631168"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Date Placeholder 1"/>
          <p:cNvSpPr>
            <a:spLocks noGrp="1"/>
          </p:cNvSpPr>
          <p:nvPr>
            <p:ph type="dt" sz="half" idx="10"/>
          </p:nvPr>
        </p:nvSpPr>
        <p:spPr/>
        <p:txBody>
          <a:bodyPr/>
          <a:lstStyle/>
          <a:p>
            <a:fld id="{48D9E3ED-3516-4B3F-9F4D-F12BD48CD472}" type="datetimeFigureOut">
              <a:rPr lang="en-CA" smtClean="0">
                <a:solidFill>
                  <a:srgbClr val="073E87"/>
                </a:solidFill>
              </a:rPr>
              <a:pPr/>
              <a:t>2018-03-06</a:t>
            </a:fld>
            <a:endParaRPr lang="en-CA">
              <a:solidFill>
                <a:srgbClr val="073E87"/>
              </a:solidFill>
            </a:endParaRPr>
          </a:p>
        </p:txBody>
      </p:sp>
      <p:sp>
        <p:nvSpPr>
          <p:cNvPr id="3" name="Footer Placeholder 2"/>
          <p:cNvSpPr>
            <a:spLocks noGrp="1"/>
          </p:cNvSpPr>
          <p:nvPr>
            <p:ph type="ftr" sz="quarter" idx="11"/>
          </p:nvPr>
        </p:nvSpPr>
        <p:spPr/>
        <p:txBody>
          <a:bodyPr/>
          <a:lstStyle/>
          <a:p>
            <a:endParaRPr lang="en-CA">
              <a:solidFill>
                <a:srgbClr val="073E87"/>
              </a:solidFill>
            </a:endParaRPr>
          </a:p>
        </p:txBody>
      </p:sp>
      <p:sp>
        <p:nvSpPr>
          <p:cNvPr id="4" name="Slide Number Placeholder 3"/>
          <p:cNvSpPr>
            <a:spLocks noGrp="1"/>
          </p:cNvSpPr>
          <p:nvPr>
            <p:ph type="sldNum" sz="quarter" idx="12"/>
          </p:nvPr>
        </p:nvSpPr>
        <p:spPr/>
        <p:txBody>
          <a:bodyPr/>
          <a:lstStyle/>
          <a:p>
            <a:fld id="{41C60267-60D6-4970-A9F1-047FC64B54CC}" type="slidenum">
              <a:rPr lang="en-CA" smtClean="0">
                <a:solidFill>
                  <a:srgbClr val="073E87"/>
                </a:solidFill>
              </a:rPr>
              <a:pPr/>
              <a:t>‹#›</a:t>
            </a:fld>
            <a:endParaRPr lang="en-CA">
              <a:solidFill>
                <a:srgbClr val="073E87"/>
              </a:solidFill>
            </a:endParaRPr>
          </a:p>
        </p:txBody>
      </p:sp>
    </p:spTree>
    <p:extLst>
      <p:ext uri="{BB962C8B-B14F-4D97-AF65-F5344CB8AC3E}">
        <p14:creationId xmlns:p14="http://schemas.microsoft.com/office/powerpoint/2010/main" val="25127649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p:txBody>
          <a:bodyPr/>
          <a:lstStyle/>
          <a:p>
            <a:fld id="{48D9E3ED-3516-4B3F-9F4D-F12BD48CD472}" type="datetimeFigureOut">
              <a:rPr lang="en-CA" smtClean="0">
                <a:solidFill>
                  <a:srgbClr val="073E87"/>
                </a:solidFill>
              </a:rPr>
              <a:pPr/>
              <a:t>2018-03-06</a:t>
            </a:fld>
            <a:endParaRPr lang="en-CA">
              <a:solidFill>
                <a:srgbClr val="073E87"/>
              </a:solidFill>
            </a:endParaRPr>
          </a:p>
        </p:txBody>
      </p:sp>
      <p:sp>
        <p:nvSpPr>
          <p:cNvPr id="6" name="Footer Placeholder 5"/>
          <p:cNvSpPr>
            <a:spLocks noGrp="1"/>
          </p:cNvSpPr>
          <p:nvPr>
            <p:ph type="ftr" sz="quarter" idx="11"/>
          </p:nvPr>
        </p:nvSpPr>
        <p:spPr/>
        <p:txBody>
          <a:bodyPr/>
          <a:lstStyle/>
          <a:p>
            <a:endParaRPr lang="en-CA">
              <a:solidFill>
                <a:srgbClr val="073E87"/>
              </a:solidFill>
            </a:endParaRPr>
          </a:p>
        </p:txBody>
      </p:sp>
      <p:sp>
        <p:nvSpPr>
          <p:cNvPr id="7" name="Slide Number Placeholder 6"/>
          <p:cNvSpPr>
            <a:spLocks noGrp="1"/>
          </p:cNvSpPr>
          <p:nvPr>
            <p:ph type="sldNum" sz="quarter" idx="12"/>
          </p:nvPr>
        </p:nvSpPr>
        <p:spPr/>
        <p:txBody>
          <a:bodyPr/>
          <a:lstStyle/>
          <a:p>
            <a:fld id="{41C60267-60D6-4970-A9F1-047FC64B54CC}" type="slidenum">
              <a:rPr lang="en-CA" smtClean="0">
                <a:solidFill>
                  <a:srgbClr val="073E87"/>
                </a:solidFill>
              </a:rPr>
              <a:pPr/>
              <a:t>‹#›</a:t>
            </a:fld>
            <a:endParaRPr lang="en-CA">
              <a:solidFill>
                <a:srgbClr val="073E87"/>
              </a:solidFill>
            </a:endParaRPr>
          </a:p>
        </p:txBody>
      </p:sp>
      <p:sp>
        <p:nvSpPr>
          <p:cNvPr id="4" name="Text Placeholder 3"/>
          <p:cNvSpPr>
            <a:spLocks noGrp="1"/>
          </p:cNvSpPr>
          <p:nvPr>
            <p:ph type="body" sz="half" idx="2"/>
          </p:nvPr>
        </p:nvSpPr>
        <p:spPr>
          <a:xfrm>
            <a:off x="1219200" y="3581403"/>
            <a:ext cx="44704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82220" y="714191"/>
            <a:ext cx="11631168"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2" name="Title 21"/>
          <p:cNvSpPr>
            <a:spLocks noGrp="1"/>
          </p:cNvSpPr>
          <p:nvPr>
            <p:ph type="title"/>
          </p:nvPr>
        </p:nvSpPr>
        <p:spPr>
          <a:xfrm>
            <a:off x="1219200" y="2286000"/>
            <a:ext cx="44704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202617" y="1828800"/>
            <a:ext cx="5205435"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8918424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228600"/>
            <a:ext cx="11594592"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9" name="Group 8"/>
          <p:cNvGrpSpPr>
            <a:grpSpLocks noChangeAspect="1"/>
          </p:cNvGrpSpPr>
          <p:nvPr/>
        </p:nvGrpSpPr>
        <p:grpSpPr bwMode="hidden">
          <a:xfrm>
            <a:off x="282220" y="5353963"/>
            <a:ext cx="11631168"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1"/>
          <p:cNvSpPr>
            <a:spLocks noGrp="1"/>
          </p:cNvSpPr>
          <p:nvPr>
            <p:ph type="title"/>
          </p:nvPr>
        </p:nvSpPr>
        <p:spPr>
          <a:xfrm>
            <a:off x="6498875" y="338667"/>
            <a:ext cx="5083527"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491113" y="2785533"/>
            <a:ext cx="5091289"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D9E3ED-3516-4B3F-9F4D-F12BD48CD472}" type="datetimeFigureOut">
              <a:rPr lang="en-CA" smtClean="0">
                <a:solidFill>
                  <a:srgbClr val="073E87"/>
                </a:solidFill>
              </a:rPr>
              <a:pPr/>
              <a:t>2018-03-06</a:t>
            </a:fld>
            <a:endParaRPr lang="en-CA">
              <a:solidFill>
                <a:srgbClr val="073E87"/>
              </a:solidFill>
            </a:endParaRPr>
          </a:p>
        </p:txBody>
      </p:sp>
      <p:sp>
        <p:nvSpPr>
          <p:cNvPr id="6" name="Footer Placeholder 5"/>
          <p:cNvSpPr>
            <a:spLocks noGrp="1"/>
          </p:cNvSpPr>
          <p:nvPr>
            <p:ph type="ftr" sz="quarter" idx="11"/>
          </p:nvPr>
        </p:nvSpPr>
        <p:spPr/>
        <p:txBody>
          <a:bodyPr/>
          <a:lstStyle/>
          <a:p>
            <a:endParaRPr lang="en-CA">
              <a:solidFill>
                <a:srgbClr val="073E87"/>
              </a:solidFill>
            </a:endParaRPr>
          </a:p>
        </p:txBody>
      </p:sp>
      <p:sp>
        <p:nvSpPr>
          <p:cNvPr id="7" name="Slide Number Placeholder 6"/>
          <p:cNvSpPr>
            <a:spLocks noGrp="1"/>
          </p:cNvSpPr>
          <p:nvPr>
            <p:ph type="sldNum" sz="quarter" idx="12"/>
          </p:nvPr>
        </p:nvSpPr>
        <p:spPr/>
        <p:txBody>
          <a:bodyPr/>
          <a:lstStyle/>
          <a:p>
            <a:fld id="{41C60267-60D6-4970-A9F1-047FC64B54CC}" type="slidenum">
              <a:rPr lang="en-CA" smtClean="0">
                <a:solidFill>
                  <a:srgbClr val="073E87"/>
                </a:solidFill>
              </a:rPr>
              <a:pPr/>
              <a:t>‹#›</a:t>
            </a:fld>
            <a:endParaRPr lang="en-CA">
              <a:solidFill>
                <a:srgbClr val="073E87"/>
              </a:solidFill>
            </a:endParaRPr>
          </a:p>
        </p:txBody>
      </p:sp>
      <p:sp>
        <p:nvSpPr>
          <p:cNvPr id="3" name="Picture Placeholder 2"/>
          <p:cNvSpPr>
            <a:spLocks noGrp="1"/>
          </p:cNvSpPr>
          <p:nvPr>
            <p:ph type="pic" idx="1"/>
          </p:nvPr>
        </p:nvSpPr>
        <p:spPr>
          <a:xfrm>
            <a:off x="1117600" y="1371600"/>
            <a:ext cx="475488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extLst>
      <p:ext uri="{BB962C8B-B14F-4D97-AF65-F5344CB8AC3E}">
        <p14:creationId xmlns:p14="http://schemas.microsoft.com/office/powerpoint/2010/main" val="305707835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D9E3ED-3516-4B3F-9F4D-F12BD48CD472}" type="datetimeFigureOut">
              <a:rPr lang="en-CA" smtClean="0">
                <a:solidFill>
                  <a:srgbClr val="073E87"/>
                </a:solidFill>
              </a:rPr>
              <a:pPr/>
              <a:t>2018-03-06</a:t>
            </a:fld>
            <a:endParaRPr lang="en-CA">
              <a:solidFill>
                <a:srgbClr val="073E87"/>
              </a:solidFill>
            </a:endParaRPr>
          </a:p>
        </p:txBody>
      </p:sp>
      <p:sp>
        <p:nvSpPr>
          <p:cNvPr id="5" name="Footer Placeholder 4"/>
          <p:cNvSpPr>
            <a:spLocks noGrp="1"/>
          </p:cNvSpPr>
          <p:nvPr>
            <p:ph type="ftr" sz="quarter" idx="11"/>
          </p:nvPr>
        </p:nvSpPr>
        <p:spPr/>
        <p:txBody>
          <a:bodyPr/>
          <a:lstStyle/>
          <a:p>
            <a:endParaRPr lang="en-CA">
              <a:solidFill>
                <a:srgbClr val="073E87"/>
              </a:solidFill>
            </a:endParaRPr>
          </a:p>
        </p:txBody>
      </p:sp>
      <p:sp>
        <p:nvSpPr>
          <p:cNvPr id="6" name="Slide Number Placeholder 5"/>
          <p:cNvSpPr>
            <a:spLocks noGrp="1"/>
          </p:cNvSpPr>
          <p:nvPr>
            <p:ph type="sldNum" sz="quarter" idx="12"/>
          </p:nvPr>
        </p:nvSpPr>
        <p:spPr/>
        <p:txBody>
          <a:bodyPr/>
          <a:lstStyle/>
          <a:p>
            <a:fld id="{41C60267-60D6-4970-A9F1-047FC64B54CC}" type="slidenum">
              <a:rPr lang="en-CA" smtClean="0">
                <a:solidFill>
                  <a:srgbClr val="073E87"/>
                </a:solidFill>
              </a:rPr>
              <a:pPr/>
              <a:t>‹#›</a:t>
            </a:fld>
            <a:endParaRPr lang="en-CA">
              <a:solidFill>
                <a:srgbClr val="073E87"/>
              </a:solidFill>
            </a:endParaRPr>
          </a:p>
        </p:txBody>
      </p:sp>
    </p:spTree>
    <p:extLst>
      <p:ext uri="{BB962C8B-B14F-4D97-AF65-F5344CB8AC3E}">
        <p14:creationId xmlns:p14="http://schemas.microsoft.com/office/powerpoint/2010/main" val="21555773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304800" y="228600"/>
            <a:ext cx="11594592"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10"/>
          </p:nvPr>
        </p:nvSpPr>
        <p:spPr/>
        <p:txBody>
          <a:bodyPr/>
          <a:lstStyle/>
          <a:p>
            <a:fld id="{48D9E3ED-3516-4B3F-9F4D-F12BD48CD472}" type="datetimeFigureOut">
              <a:rPr lang="en-CA" smtClean="0">
                <a:solidFill>
                  <a:srgbClr val="073E87"/>
                </a:solidFill>
              </a:rPr>
              <a:pPr/>
              <a:t>2018-03-06</a:t>
            </a:fld>
            <a:endParaRPr lang="en-CA">
              <a:solidFill>
                <a:srgbClr val="073E87"/>
              </a:solidFill>
            </a:endParaRPr>
          </a:p>
        </p:txBody>
      </p:sp>
      <p:sp>
        <p:nvSpPr>
          <p:cNvPr id="5" name="Footer Placeholder 4"/>
          <p:cNvSpPr>
            <a:spLocks noGrp="1"/>
          </p:cNvSpPr>
          <p:nvPr>
            <p:ph type="ftr" sz="quarter" idx="11"/>
          </p:nvPr>
        </p:nvSpPr>
        <p:spPr/>
        <p:txBody>
          <a:bodyPr/>
          <a:lstStyle/>
          <a:p>
            <a:endParaRPr lang="en-CA">
              <a:solidFill>
                <a:srgbClr val="073E87"/>
              </a:solidFill>
            </a:endParaRPr>
          </a:p>
        </p:txBody>
      </p:sp>
      <p:sp>
        <p:nvSpPr>
          <p:cNvPr id="6" name="Slide Number Placeholder 5"/>
          <p:cNvSpPr>
            <a:spLocks noGrp="1"/>
          </p:cNvSpPr>
          <p:nvPr>
            <p:ph type="sldNum" sz="quarter" idx="12"/>
          </p:nvPr>
        </p:nvSpPr>
        <p:spPr/>
        <p:txBody>
          <a:bodyPr/>
          <a:lstStyle/>
          <a:p>
            <a:fld id="{41C60267-60D6-4970-A9F1-047FC64B54CC}" type="slidenum">
              <a:rPr lang="en-CA" smtClean="0">
                <a:solidFill>
                  <a:srgbClr val="073E87"/>
                </a:solidFill>
              </a:rPr>
              <a:pPr/>
              <a:t>‹#›</a:t>
            </a:fld>
            <a:endParaRPr lang="en-CA">
              <a:solidFill>
                <a:srgbClr val="073E87"/>
              </a:solidFill>
            </a:endParaRPr>
          </a:p>
        </p:txBody>
      </p:sp>
      <p:grpSp>
        <p:nvGrpSpPr>
          <p:cNvPr id="15" name="Group 14"/>
          <p:cNvGrpSpPr>
            <a:grpSpLocks noChangeAspect="1"/>
          </p:cNvGrpSpPr>
          <p:nvPr/>
        </p:nvGrpSpPr>
        <p:grpSpPr bwMode="hidden">
          <a:xfrm>
            <a:off x="282220" y="714191"/>
            <a:ext cx="11631168"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Vertical Title 1"/>
          <p:cNvSpPr>
            <a:spLocks noGrp="1"/>
          </p:cNvSpPr>
          <p:nvPr>
            <p:ph type="title" orient="vert"/>
          </p:nvPr>
        </p:nvSpPr>
        <p:spPr>
          <a:xfrm>
            <a:off x="8839200" y="1447803"/>
            <a:ext cx="27432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600" y="1447800"/>
            <a:ext cx="80264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37475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4BCB29-EC4F-4109-A054-3A6806E8A892}" type="datetimeFigureOut">
              <a:rPr lang="en-US" smtClean="0"/>
              <a:pPr/>
              <a:t>3/6/2018</a:t>
            </a:fld>
            <a:endParaRPr lang="en-US"/>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6D8E7E-9383-4C06-B92B-595DFD3D280D}" type="slidenum">
              <a:rPr lang="en-US" smtClean="0"/>
              <a:pPr/>
              <a:t>‹#›</a:t>
            </a:fld>
            <a:endParaRPr lang="en-US"/>
          </a:p>
        </p:txBody>
      </p:sp>
      <p:pic>
        <p:nvPicPr>
          <p:cNvPr id="7" name="Picture 6" descr="BCTS- PP template background-INTERIOR-final.jpg"/>
          <p:cNvPicPr>
            <a:picLocks noChangeAspect="1"/>
          </p:cNvPicPr>
          <p:nvPr/>
        </p:nvPicPr>
        <p:blipFill>
          <a:blip r:embed="rId13" cstate="print"/>
          <a:stretch>
            <a:fillRect/>
          </a:stretch>
        </p:blipFill>
        <p:spPr>
          <a:xfrm>
            <a:off x="1488" y="0"/>
            <a:ext cx="12189023" cy="6858000"/>
          </a:xfrm>
          <a:prstGeom prst="rect">
            <a:avLst/>
          </a:prstGeom>
        </p:spPr>
      </p:pic>
    </p:spTree>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884308-9092-4A89-B9DD-20C1722ED300}" type="datetimeFigureOut">
              <a:rPr lang="en-US" smtClean="0"/>
              <a:t>3/6/2018</a:t>
            </a:fld>
            <a:endParaRPr lang="en-US"/>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EF317F-0DE2-430B-B4F9-86107375C816}" type="slidenum">
              <a:rPr lang="en-US" smtClean="0"/>
              <a:t>‹#›</a:t>
            </a:fld>
            <a:endParaRPr lang="en-US"/>
          </a:p>
        </p:txBody>
      </p:sp>
      <p:pic>
        <p:nvPicPr>
          <p:cNvPr id="7" name="Picture 6" descr="BCTS- PP template-TITLE PAGE- BLANK TITLE.jpg"/>
          <p:cNvPicPr>
            <a:picLocks noChangeAspect="1"/>
          </p:cNvPicPr>
          <p:nvPr/>
        </p:nvPicPr>
        <p:blipFill>
          <a:blip r:embed="rId13" cstate="print"/>
          <a:stretch>
            <a:fillRect/>
          </a:stretch>
        </p:blipFill>
        <p:spPr>
          <a:xfrm>
            <a:off x="1488" y="0"/>
            <a:ext cx="12189023" cy="6858000"/>
          </a:xfrm>
          <a:prstGeom prst="rect">
            <a:avLst/>
          </a:prstGeom>
        </p:spPr>
      </p:pic>
    </p:spTree>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83945E-7864-4723-8729-7C852F2C4988}" type="datetimeFigureOut">
              <a:rPr lang="en-US" smtClean="0"/>
              <a:pPr/>
              <a:t>3/6/2018</a:t>
            </a:fld>
            <a:endParaRPr lang="en-US"/>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420FAD-F473-4B47-A28F-F5C36BECB99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219456" y="147085"/>
            <a:ext cx="11747795"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3" name="Footer Placeholder 2"/>
          <p:cNvSpPr>
            <a:spLocks noGrp="1"/>
          </p:cNvSpPr>
          <p:nvPr>
            <p:ph type="ftr" sz="quarter" idx="3"/>
          </p:nvPr>
        </p:nvSpPr>
        <p:spPr>
          <a:xfrm>
            <a:off x="1727200" y="6400800"/>
            <a:ext cx="5616352"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CA">
              <a:solidFill>
                <a:srgbClr val="676A55">
                  <a:tint val="60000"/>
                  <a:satMod val="155000"/>
                </a:srgbClr>
              </a:solidFill>
            </a:endParaRPr>
          </a:p>
        </p:txBody>
      </p:sp>
      <p:sp>
        <p:nvSpPr>
          <p:cNvPr id="14" name="Date Placeholder 13"/>
          <p:cNvSpPr>
            <a:spLocks noGrp="1"/>
          </p:cNvSpPr>
          <p:nvPr>
            <p:ph type="dt" sz="half" idx="2"/>
          </p:nvPr>
        </p:nvSpPr>
        <p:spPr>
          <a:xfrm>
            <a:off x="7416800" y="6400800"/>
            <a:ext cx="400304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48D9E3ED-3516-4B3F-9F4D-F12BD48CD472}" type="datetimeFigureOut">
              <a:rPr lang="en-CA" smtClean="0">
                <a:solidFill>
                  <a:srgbClr val="676A55">
                    <a:tint val="60000"/>
                    <a:satMod val="155000"/>
                  </a:srgbClr>
                </a:solidFill>
              </a:rPr>
              <a:pPr/>
              <a:t>2018-03-06</a:t>
            </a:fld>
            <a:endParaRPr lang="en-CA">
              <a:solidFill>
                <a:srgbClr val="676A55">
                  <a:tint val="60000"/>
                  <a:satMod val="155000"/>
                </a:srgbClr>
              </a:solidFill>
            </a:endParaRPr>
          </a:p>
        </p:txBody>
      </p:sp>
      <p:sp>
        <p:nvSpPr>
          <p:cNvPr id="23" name="Slide Number Placeholder 22"/>
          <p:cNvSpPr>
            <a:spLocks noGrp="1"/>
          </p:cNvSpPr>
          <p:nvPr>
            <p:ph type="sldNum" sz="quarter" idx="4"/>
          </p:nvPr>
        </p:nvSpPr>
        <p:spPr>
          <a:xfrm>
            <a:off x="11518603" y="6514568"/>
            <a:ext cx="619051"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41C60267-60D6-4970-A9F1-047FC64B54CC}" type="slidenum">
              <a:rPr lang="en-CA" smtClean="0">
                <a:solidFill>
                  <a:srgbClr val="EAEBDE">
                    <a:shade val="90000"/>
                  </a:srgbClr>
                </a:solidFill>
              </a:rPr>
              <a:pPr/>
              <a:t>‹#›</a:t>
            </a:fld>
            <a:endParaRPr lang="en-CA">
              <a:solidFill>
                <a:srgbClr val="EAEBDE">
                  <a:shade val="90000"/>
                </a:srgbClr>
              </a:solidFill>
            </a:endParaRPr>
          </a:p>
        </p:txBody>
      </p:sp>
      <p:sp>
        <p:nvSpPr>
          <p:cNvPr id="22" name="Title Placeholder 21"/>
          <p:cNvSpPr>
            <a:spLocks noGrp="1"/>
          </p:cNvSpPr>
          <p:nvPr>
            <p:ph type="title"/>
          </p:nvPr>
        </p:nvSpPr>
        <p:spPr>
          <a:xfrm>
            <a:off x="609600" y="253536"/>
            <a:ext cx="109728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609600" y="1646237"/>
            <a:ext cx="109728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extLst>
      <p:ext uri="{BB962C8B-B14F-4D97-AF65-F5344CB8AC3E}">
        <p14:creationId xmlns:p14="http://schemas.microsoft.com/office/powerpoint/2010/main" val="1378661262"/>
      </p:ext>
    </p:extLst>
  </p:cSld>
  <p:clrMap bg1="dk1" tx1="lt1" bg2="dk2" tx2="lt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Lst>
  <p:timing>
    <p:tnLst>
      <p:par>
        <p:cTn id="1" dur="indefinite" restart="never" nodeType="tmRoot"/>
      </p:par>
    </p:tnLst>
  </p:timing>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304800" y="228600"/>
            <a:ext cx="11594592"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8" name="Group 15"/>
          <p:cNvGrpSpPr>
            <a:grpSpLocks noChangeAspect="1"/>
          </p:cNvGrpSpPr>
          <p:nvPr/>
        </p:nvGrpSpPr>
        <p:grpSpPr bwMode="hidden">
          <a:xfrm>
            <a:off x="282220" y="1679429"/>
            <a:ext cx="11631168"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 name="Title Placeholder 1"/>
          <p:cNvSpPr>
            <a:spLocks noGrp="1"/>
          </p:cNvSpPr>
          <p:nvPr>
            <p:ph type="title"/>
          </p:nvPr>
        </p:nvSpPr>
        <p:spPr>
          <a:xfrm>
            <a:off x="609600" y="338328"/>
            <a:ext cx="109728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6884896" y="6250167"/>
            <a:ext cx="5048920" cy="365125"/>
          </a:xfrm>
          <a:prstGeom prst="rect">
            <a:avLst/>
          </a:prstGeom>
        </p:spPr>
        <p:txBody>
          <a:bodyPr vert="horz" lIns="91440" tIns="45720" rIns="91440" bIns="45720" rtlCol="0" anchor="ctr"/>
          <a:lstStyle>
            <a:lvl1pPr algn="r">
              <a:defRPr sz="1000">
                <a:solidFill>
                  <a:schemeClr val="tx2"/>
                </a:solidFill>
              </a:defRPr>
            </a:lvl1pPr>
          </a:lstStyle>
          <a:p>
            <a:fld id="{48D9E3ED-3516-4B3F-9F4D-F12BD48CD472}" type="datetimeFigureOut">
              <a:rPr lang="en-CA" smtClean="0">
                <a:solidFill>
                  <a:srgbClr val="073E87"/>
                </a:solidFill>
              </a:rPr>
              <a:pPr/>
              <a:t>2018-03-06</a:t>
            </a:fld>
            <a:endParaRPr lang="en-CA">
              <a:solidFill>
                <a:srgbClr val="073E87"/>
              </a:solidFill>
            </a:endParaRPr>
          </a:p>
        </p:txBody>
      </p:sp>
      <p:sp>
        <p:nvSpPr>
          <p:cNvPr id="5" name="Footer Placeholder 4"/>
          <p:cNvSpPr>
            <a:spLocks noGrp="1"/>
          </p:cNvSpPr>
          <p:nvPr>
            <p:ph type="ftr" sz="quarter" idx="3"/>
          </p:nvPr>
        </p:nvSpPr>
        <p:spPr>
          <a:xfrm>
            <a:off x="258186" y="6250167"/>
            <a:ext cx="5048921" cy="365125"/>
          </a:xfrm>
          <a:prstGeom prst="rect">
            <a:avLst/>
          </a:prstGeom>
        </p:spPr>
        <p:txBody>
          <a:bodyPr vert="horz" lIns="91440" tIns="45720" rIns="91440" bIns="45720" rtlCol="0" anchor="ctr"/>
          <a:lstStyle>
            <a:lvl1pPr algn="l">
              <a:defRPr sz="1000">
                <a:solidFill>
                  <a:schemeClr val="tx2"/>
                </a:solidFill>
              </a:defRPr>
            </a:lvl1pPr>
          </a:lstStyle>
          <a:p>
            <a:endParaRPr lang="en-CA">
              <a:solidFill>
                <a:srgbClr val="073E87"/>
              </a:solidFill>
            </a:endParaRPr>
          </a:p>
        </p:txBody>
      </p:sp>
      <p:sp>
        <p:nvSpPr>
          <p:cNvPr id="6" name="Slide Number Placeholder 5"/>
          <p:cNvSpPr>
            <a:spLocks noGrp="1"/>
          </p:cNvSpPr>
          <p:nvPr>
            <p:ph type="sldNum" sz="quarter" idx="4"/>
          </p:nvPr>
        </p:nvSpPr>
        <p:spPr>
          <a:xfrm>
            <a:off x="5321452" y="6250166"/>
            <a:ext cx="1549101" cy="365125"/>
          </a:xfrm>
          <a:prstGeom prst="rect">
            <a:avLst/>
          </a:prstGeom>
        </p:spPr>
        <p:txBody>
          <a:bodyPr vert="horz" lIns="91440" tIns="45720" rIns="91440" bIns="45720" rtlCol="0" anchor="ctr"/>
          <a:lstStyle>
            <a:lvl1pPr algn="ctr">
              <a:defRPr sz="1000">
                <a:solidFill>
                  <a:schemeClr val="tx2"/>
                </a:solidFill>
              </a:defRPr>
            </a:lvl1pPr>
          </a:lstStyle>
          <a:p>
            <a:fld id="{41C60267-60D6-4970-A9F1-047FC64B54CC}" type="slidenum">
              <a:rPr lang="en-CA" smtClean="0">
                <a:solidFill>
                  <a:srgbClr val="073E87"/>
                </a:solidFill>
              </a:rPr>
              <a:pPr/>
              <a:t>‹#›</a:t>
            </a:fld>
            <a:endParaRPr lang="en-CA">
              <a:solidFill>
                <a:srgbClr val="073E87"/>
              </a:solidFill>
            </a:endParaRPr>
          </a:p>
        </p:txBody>
      </p:sp>
      <p:sp>
        <p:nvSpPr>
          <p:cNvPr id="3" name="Text Placeholder 2"/>
          <p:cNvSpPr>
            <a:spLocks noGrp="1"/>
          </p:cNvSpPr>
          <p:nvPr>
            <p:ph type="body" idx="1"/>
          </p:nvPr>
        </p:nvSpPr>
        <p:spPr>
          <a:xfrm>
            <a:off x="1162758" y="2675467"/>
            <a:ext cx="9877777"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72491517"/>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3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5.xml"/></Relationships>
</file>

<file path=ppt/slides/_rels/slide23.xml.rels><?xml version="1.0" encoding="UTF-8" standalone="yes"?>
<Relationships xmlns="http://schemas.openxmlformats.org/package/2006/relationships"><Relationship Id="rId3" Type="http://schemas.openxmlformats.org/officeDocument/2006/relationships/hyperlink" Target="http://www.google.ca/url?sa=i&amp;rct=j&amp;q=&amp;esrc=s&amp;source=images&amp;cd=&amp;cad=rja&amp;uact=8&amp;ved=0ahUKEwi-sPq2gYjZAhVL_mMKHV0rC-0QjRwIBw&amp;url=http://salishseasentinel.ca/2014/12/a-tree-that-speaks-the-history-of-klahoose-nation/&amp;psig=AOvVaw3yYlNL4Zg5YSy8BlNU6vVs&amp;ust=1517687702653923" TargetMode="External"/><Relationship Id="rId2" Type="http://schemas.openxmlformats.org/officeDocument/2006/relationships/notesSlide" Target="../notesSlides/notesSlide14.xml"/><Relationship Id="rId1" Type="http://schemas.openxmlformats.org/officeDocument/2006/relationships/slideLayout" Target="../slideLayouts/slideLayout46.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46.xml"/><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3" Type="http://schemas.openxmlformats.org/officeDocument/2006/relationships/hyperlink" Target="http://www.google.ca/url?sa=i&amp;rct=j&amp;q=&amp;esrc=s&amp;source=images&amp;cd=&amp;ved=0ahUKEwjB-7WRsojZAhVV9GMKHfRIAsEQjRwIBw&amp;url=http://www.azquotes.com/author/65374-Gifford_Pinchot&amp;psig=AOvVaw0mfsgYoYjq5eOQRxGpMpEo&amp;ust=1517700779795059" TargetMode="External"/><Relationship Id="rId2" Type="http://schemas.openxmlformats.org/officeDocument/2006/relationships/notesSlide" Target="../notesSlides/notesSlide16.xml"/><Relationship Id="rId1" Type="http://schemas.openxmlformats.org/officeDocument/2006/relationships/slideLayout" Target="../slideLayouts/slideLayout46.xml"/><Relationship Id="rId5" Type="http://schemas.openxmlformats.org/officeDocument/2006/relationships/image" Target="../media/image31.jpeg"/><Relationship Id="rId4" Type="http://schemas.openxmlformats.org/officeDocument/2006/relationships/image" Target="../media/image30.jpe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46.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46.xml"/><Relationship Id="rId1" Type="http://schemas.openxmlformats.org/officeDocument/2006/relationships/video" Target="https://www.youtube.com/embed/Q0YjDkm4gpk"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46.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hyperlink" Target="https://www.google.ca/url?sa=i&amp;rct=j&amp;q=&amp;esrc=s&amp;source=images&amp;cd=&amp;cad=rja&amp;uact=8&amp;ved=0ahUKEwiA9Ir3lJDZAhVK82MKHZpXDW0QjRwIBw&amp;url=https://www.naturallywood.com/sustainable-forests/forest-management&amp;psig=AOvVaw0T5LaaCVrTqpz5QMjqxvYF&amp;ust=1517967781938708" TargetMode="External"/><Relationship Id="rId2" Type="http://schemas.openxmlformats.org/officeDocument/2006/relationships/notesSlide" Target="../notesSlides/notesSlide19.xml"/><Relationship Id="rId1" Type="http://schemas.openxmlformats.org/officeDocument/2006/relationships/slideLayout" Target="../slideLayouts/slideLayout46.xml"/><Relationship Id="rId5" Type="http://schemas.openxmlformats.org/officeDocument/2006/relationships/image" Target="../media/image38.emf"/><Relationship Id="rId4" Type="http://schemas.openxmlformats.org/officeDocument/2006/relationships/image" Target="../media/image37.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6.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4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6.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4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6.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6.xml"/><Relationship Id="rId1" Type="http://schemas.openxmlformats.org/officeDocument/2006/relationships/video" Target="https://www.youtube.com/embed/1HyIvKN9Av4" TargetMode="External"/><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6.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6.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5.xml"/></Relationships>
</file>

<file path=ppt/slides/_rels/slide45.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notesSlide" Target="../notesSlides/notesSlide30.xml"/><Relationship Id="rId1" Type="http://schemas.openxmlformats.org/officeDocument/2006/relationships/slideLayout" Target="../slideLayouts/slideLayout46.xml"/><Relationship Id="rId5" Type="http://schemas.openxmlformats.org/officeDocument/2006/relationships/image" Target="../media/image46.png"/><Relationship Id="rId4" Type="http://schemas.openxmlformats.org/officeDocument/2006/relationships/image" Target="../media/image45.png"/></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46.xml"/><Relationship Id="rId5" Type="http://schemas.openxmlformats.org/officeDocument/2006/relationships/image" Target="../media/image49.png"/><Relationship Id="rId4" Type="http://schemas.openxmlformats.org/officeDocument/2006/relationships/image" Target="../media/image48.gif"/></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46.xml"/><Relationship Id="rId4" Type="http://schemas.openxmlformats.org/officeDocument/2006/relationships/image" Target="../media/image51.png"/></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3.xml"/><Relationship Id="rId1" Type="http://schemas.openxmlformats.org/officeDocument/2006/relationships/slideLayout" Target="../slideLayouts/slideLayout4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4.xml"/><Relationship Id="rId1" Type="http://schemas.openxmlformats.org/officeDocument/2006/relationships/slideLayout" Target="../slideLayouts/slideLayout46.xml"/></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5.xml"/><Relationship Id="rId1" Type="http://schemas.openxmlformats.org/officeDocument/2006/relationships/slideLayout" Target="../slideLayouts/slideLayout46.xml"/><Relationship Id="rId4" Type="http://schemas.openxmlformats.org/officeDocument/2006/relationships/image" Target="../media/image54.jpeg"/></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6.xml"/><Relationship Id="rId1" Type="http://schemas.openxmlformats.org/officeDocument/2006/relationships/slideLayout" Target="../slideLayouts/slideLayout4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5.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45.xml"/><Relationship Id="rId1" Type="http://schemas.openxmlformats.org/officeDocument/2006/relationships/video" Target="https://www.youtube.com/embed/PjiXq49ll20" TargetMode="External"/><Relationship Id="rId4" Type="http://schemas.openxmlformats.org/officeDocument/2006/relationships/image" Target="../media/image34.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descr="BCTS- PP template-TITLE PAGE- BLANK TITLE.jpg"/>
          <p:cNvPicPr>
            <a:picLocks noChangeAspect="1"/>
          </p:cNvPicPr>
          <p:nvPr/>
        </p:nvPicPr>
        <p:blipFill>
          <a:blip r:embed="rId3" cstate="print"/>
          <a:stretch>
            <a:fillRect/>
          </a:stretch>
        </p:blipFill>
        <p:spPr>
          <a:xfrm>
            <a:off x="1488" y="0"/>
            <a:ext cx="12189023" cy="6858000"/>
          </a:xfrm>
          <a:prstGeom prst="rect">
            <a:avLst/>
          </a:prstGeom>
        </p:spPr>
      </p:pic>
      <p:sp>
        <p:nvSpPr>
          <p:cNvPr id="5" name="TextBox 4"/>
          <p:cNvSpPr txBox="1"/>
          <p:nvPr/>
        </p:nvSpPr>
        <p:spPr>
          <a:xfrm>
            <a:off x="765810" y="2971800"/>
            <a:ext cx="4629150" cy="2800767"/>
          </a:xfrm>
          <a:prstGeom prst="rect">
            <a:avLst/>
          </a:prstGeom>
          <a:noFill/>
        </p:spPr>
        <p:txBody>
          <a:bodyPr wrap="square" rtlCol="0">
            <a:spAutoFit/>
          </a:bodyPr>
          <a:lstStyle/>
          <a:p>
            <a:pPr algn="ctr"/>
            <a:r>
              <a:rPr lang="en-US" sz="4400" b="1" dirty="0" smtClean="0">
                <a:solidFill>
                  <a:schemeClr val="bg1"/>
                </a:solidFill>
                <a:latin typeface="Myriad Pro" pitchFamily="34" charset="0"/>
              </a:rPr>
              <a:t>Growing Success in B.C.’s Forest Sector</a:t>
            </a:r>
            <a:endParaRPr lang="en-US" sz="4400" b="1" dirty="0">
              <a:solidFill>
                <a:schemeClr val="bg1"/>
              </a:solidFill>
              <a:latin typeface="Myriad Pro"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chemeClr val="bg1"/>
                </a:solidFill>
              </a:rPr>
              <a:t>The Jargon of Forestry</a:t>
            </a:r>
            <a:endParaRPr lang="en-CA" b="1" dirty="0">
              <a:solidFill>
                <a:schemeClr val="bg1"/>
              </a:solidFill>
            </a:endParaRPr>
          </a:p>
        </p:txBody>
      </p:sp>
      <p:sp>
        <p:nvSpPr>
          <p:cNvPr id="3" name="Content Placeholder 2"/>
          <p:cNvSpPr>
            <a:spLocks noGrp="1"/>
          </p:cNvSpPr>
          <p:nvPr>
            <p:ph idx="1"/>
          </p:nvPr>
        </p:nvSpPr>
        <p:spPr>
          <a:xfrm>
            <a:off x="778932" y="1701800"/>
            <a:ext cx="10710335" cy="4597399"/>
          </a:xfrm>
          <a:solidFill>
            <a:schemeClr val="bg2"/>
          </a:solidFill>
        </p:spPr>
        <p:txBody>
          <a:bodyPr>
            <a:normAutofit fontScale="92500" lnSpcReduction="10000"/>
          </a:bodyPr>
          <a:lstStyle/>
          <a:p>
            <a:r>
              <a:rPr lang="en-US" dirty="0" smtClean="0"/>
              <a:t>A detriment to working with the public and FN.</a:t>
            </a:r>
          </a:p>
          <a:p>
            <a:r>
              <a:rPr lang="en-US" dirty="0" smtClean="0"/>
              <a:t>Hold our feet to the fire …….. demand the Kings English!</a:t>
            </a:r>
          </a:p>
          <a:p>
            <a:r>
              <a:rPr lang="en-US" dirty="0" smtClean="0"/>
              <a:t>1 cubic meter = one telephone pole.</a:t>
            </a:r>
          </a:p>
          <a:p>
            <a:r>
              <a:rPr lang="en-US" dirty="0" smtClean="0"/>
              <a:t>1 highway log truck packs 35 m3 give or take.</a:t>
            </a:r>
          </a:p>
          <a:p>
            <a:r>
              <a:rPr lang="en-US" dirty="0" smtClean="0"/>
              <a:t>We can only cut what we grow – sustainability.</a:t>
            </a:r>
          </a:p>
          <a:p>
            <a:r>
              <a:rPr lang="en-US" dirty="0" smtClean="0"/>
              <a:t>Timber Supply Area (TSA) administrative unit to calculate an annual allowable cut (AAC).</a:t>
            </a:r>
          </a:p>
          <a:p>
            <a:r>
              <a:rPr lang="en-US" dirty="0" smtClean="0"/>
              <a:t>Tenure = type of license to harvest or build roads or both.</a:t>
            </a:r>
          </a:p>
          <a:p>
            <a:r>
              <a:rPr lang="en-US" dirty="0" err="1" smtClean="0"/>
              <a:t>Silviculture</a:t>
            </a:r>
            <a:r>
              <a:rPr lang="en-US" dirty="0" smtClean="0"/>
              <a:t> = the art of managing tree growth from seed to cut.</a:t>
            </a:r>
          </a:p>
          <a:p>
            <a:endParaRPr lang="en-US" dirty="0" smtClean="0"/>
          </a:p>
          <a:p>
            <a:endParaRPr lang="en-CA" dirty="0"/>
          </a:p>
        </p:txBody>
      </p:sp>
    </p:spTree>
    <p:extLst>
      <p:ext uri="{BB962C8B-B14F-4D97-AF65-F5344CB8AC3E}">
        <p14:creationId xmlns:p14="http://schemas.microsoft.com/office/powerpoint/2010/main" val="783002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chemeClr val="bg1"/>
                </a:solidFill>
              </a:rPr>
              <a:t>BCTS – WHY ????</a:t>
            </a:r>
            <a:endParaRPr lang="en-CA" b="1" dirty="0">
              <a:solidFill>
                <a:schemeClr val="bg1"/>
              </a:solidFill>
            </a:endParaRPr>
          </a:p>
        </p:txBody>
      </p:sp>
      <p:sp>
        <p:nvSpPr>
          <p:cNvPr id="3" name="Content Placeholder 2"/>
          <p:cNvSpPr>
            <a:spLocks noGrp="1"/>
          </p:cNvSpPr>
          <p:nvPr>
            <p:ph idx="1"/>
          </p:nvPr>
        </p:nvSpPr>
        <p:spPr>
          <a:xfrm>
            <a:off x="897467" y="1837765"/>
            <a:ext cx="10490200" cy="4478368"/>
          </a:xfrm>
          <a:solidFill>
            <a:schemeClr val="accent1">
              <a:lumMod val="20000"/>
              <a:lumOff val="80000"/>
            </a:schemeClr>
          </a:solidFill>
        </p:spPr>
        <p:txBody>
          <a:bodyPr>
            <a:normAutofit/>
          </a:bodyPr>
          <a:lstStyle/>
          <a:p>
            <a:r>
              <a:rPr lang="en-US" sz="3600" dirty="0" smtClean="0"/>
              <a:t>Consistent, accountable, transparent governance.</a:t>
            </a:r>
          </a:p>
          <a:p>
            <a:r>
              <a:rPr lang="en-US" sz="3600" dirty="0" smtClean="0"/>
              <a:t>Withstand the scrutiny of legal challenges.</a:t>
            </a:r>
          </a:p>
          <a:p>
            <a:r>
              <a:rPr lang="en-US" sz="3600" dirty="0" smtClean="0"/>
              <a:t>Collect sound data to set stumpage rates across the province.</a:t>
            </a:r>
          </a:p>
          <a:p>
            <a:r>
              <a:rPr lang="en-US" sz="3600" dirty="0" smtClean="0"/>
              <a:t>Support the Softwood Lumber Agreement file.</a:t>
            </a:r>
          </a:p>
          <a:p>
            <a:r>
              <a:rPr lang="en-US" sz="3600" dirty="0" smtClean="0"/>
              <a:t>USA biggest softwood lumber trade partner.</a:t>
            </a:r>
          </a:p>
          <a:p>
            <a:pPr marL="0" indent="0">
              <a:buNone/>
            </a:pPr>
            <a:endParaRPr lang="en-CA" sz="4000" dirty="0"/>
          </a:p>
        </p:txBody>
      </p:sp>
    </p:spTree>
    <p:extLst>
      <p:ext uri="{BB962C8B-B14F-4D97-AF65-F5344CB8AC3E}">
        <p14:creationId xmlns:p14="http://schemas.microsoft.com/office/powerpoint/2010/main" val="2520384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chemeClr val="bg1"/>
                </a:solidFill>
              </a:rPr>
              <a:t>Why in our backyard?</a:t>
            </a:r>
            <a:endParaRPr lang="en-CA" b="1" dirty="0">
              <a:solidFill>
                <a:schemeClr val="bg1"/>
              </a:solidFill>
            </a:endParaRPr>
          </a:p>
        </p:txBody>
      </p:sp>
      <p:sp>
        <p:nvSpPr>
          <p:cNvPr id="3" name="Content Placeholder 2"/>
          <p:cNvSpPr>
            <a:spLocks noGrp="1"/>
          </p:cNvSpPr>
          <p:nvPr>
            <p:ph idx="1"/>
          </p:nvPr>
        </p:nvSpPr>
        <p:spPr>
          <a:xfrm>
            <a:off x="787400" y="1727200"/>
            <a:ext cx="10684933" cy="4572000"/>
          </a:xfrm>
          <a:solidFill>
            <a:schemeClr val="accent5">
              <a:lumMod val="60000"/>
              <a:lumOff val="40000"/>
            </a:schemeClr>
          </a:solidFill>
        </p:spPr>
        <p:txBody>
          <a:bodyPr>
            <a:normAutofit/>
          </a:bodyPr>
          <a:lstStyle/>
          <a:p>
            <a:r>
              <a:rPr lang="en-US" dirty="0" smtClean="0"/>
              <a:t>The land use issues are complex ………..</a:t>
            </a:r>
          </a:p>
          <a:p>
            <a:r>
              <a:rPr lang="en-US" dirty="0" smtClean="0"/>
              <a:t>How much working forest, how much park, how much room for population expansion, mineral, gas, hydro ……….?</a:t>
            </a:r>
          </a:p>
          <a:p>
            <a:r>
              <a:rPr lang="en-US" dirty="0" smtClean="0"/>
              <a:t>Societal expectations …………?</a:t>
            </a:r>
          </a:p>
          <a:p>
            <a:r>
              <a:rPr lang="en-US" dirty="0" smtClean="0"/>
              <a:t>Indigenous </a:t>
            </a:r>
            <a:r>
              <a:rPr lang="en-US" dirty="0"/>
              <a:t>p</a:t>
            </a:r>
            <a:r>
              <a:rPr lang="en-US" dirty="0" smtClean="0"/>
              <a:t>eoples expectations ………….?</a:t>
            </a:r>
          </a:p>
          <a:p>
            <a:r>
              <a:rPr lang="en-US" dirty="0" smtClean="0"/>
              <a:t>BCTS is assigned operating area and apportioned a level of cut.  We have minimal influence and must be seen as honest brokers. We can re-design, delay, trade or walk away…….</a:t>
            </a:r>
            <a:r>
              <a:rPr lang="en-US" b="1" u="sng" dirty="0" smtClean="0"/>
              <a:t>but</a:t>
            </a:r>
            <a:r>
              <a:rPr lang="en-US" dirty="0" smtClean="0"/>
              <a:t> </a:t>
            </a:r>
            <a:endParaRPr lang="en-CA" dirty="0"/>
          </a:p>
        </p:txBody>
      </p:sp>
    </p:spTree>
    <p:extLst>
      <p:ext uri="{BB962C8B-B14F-4D97-AF65-F5344CB8AC3E}">
        <p14:creationId xmlns:p14="http://schemas.microsoft.com/office/powerpoint/2010/main" val="1897178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BABINE</a:t>
            </a:r>
            <a:endParaRPr lang="en-US" dirty="0"/>
          </a:p>
        </p:txBody>
      </p:sp>
      <p:pic>
        <p:nvPicPr>
          <p:cNvPr id="6" name="Content Placeholder 5"/>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0" y="-1"/>
            <a:ext cx="12192000" cy="6859673"/>
          </a:xfrm>
        </p:spPr>
      </p:pic>
      <p:sp>
        <p:nvSpPr>
          <p:cNvPr id="5" name="Content Placeholder 4"/>
          <p:cNvSpPr>
            <a:spLocks noGrp="1"/>
          </p:cNvSpPr>
          <p:nvPr>
            <p:ph sz="half" idx="2"/>
          </p:nvPr>
        </p:nvSpPr>
        <p:spPr>
          <a:xfrm>
            <a:off x="896471" y="1819834"/>
            <a:ext cx="10502799" cy="4428565"/>
          </a:xfrm>
          <a:solidFill>
            <a:schemeClr val="accent4">
              <a:lumMod val="20000"/>
              <a:lumOff val="80000"/>
            </a:schemeClr>
          </a:solidFill>
        </p:spPr>
        <p:txBody>
          <a:bodyPr>
            <a:normAutofit/>
          </a:bodyPr>
          <a:lstStyle/>
          <a:p>
            <a:r>
              <a:rPr lang="en-CA" dirty="0"/>
              <a:t>Stand alone government agency </a:t>
            </a:r>
            <a:br>
              <a:rPr lang="en-CA" dirty="0"/>
            </a:br>
            <a:r>
              <a:rPr lang="en-CA" dirty="0"/>
              <a:t>within </a:t>
            </a:r>
            <a:r>
              <a:rPr lang="en-CA" dirty="0" smtClean="0"/>
              <a:t>FLNRORD.</a:t>
            </a:r>
            <a:endParaRPr lang="en-CA" dirty="0"/>
          </a:p>
          <a:p>
            <a:r>
              <a:rPr lang="en-CA" dirty="0"/>
              <a:t>20% of the total Provincial AAC and operating </a:t>
            </a:r>
            <a:r>
              <a:rPr lang="en-CA" dirty="0" smtClean="0"/>
              <a:t>area.</a:t>
            </a:r>
            <a:endParaRPr lang="en-CA" dirty="0"/>
          </a:p>
          <a:p>
            <a:r>
              <a:rPr lang="en-CA" dirty="0" smtClean="0"/>
              <a:t>LEAN headquarters team and &gt; 600 staff in operational delivery centres throughout B.C</a:t>
            </a:r>
            <a:r>
              <a:rPr lang="en-CA" dirty="0"/>
              <a:t>.</a:t>
            </a:r>
          </a:p>
          <a:p>
            <a:r>
              <a:rPr lang="en-CA" dirty="0"/>
              <a:t>Reliable source of timber for independent mills and market </a:t>
            </a:r>
            <a:r>
              <a:rPr lang="en-CA" dirty="0" smtClean="0"/>
              <a:t>loggers. </a:t>
            </a:r>
            <a:endParaRPr lang="en-CA" dirty="0"/>
          </a:p>
          <a:p>
            <a:r>
              <a:rPr lang="en-CA" dirty="0"/>
              <a:t>Operates </a:t>
            </a:r>
            <a:r>
              <a:rPr lang="en-CA" dirty="0" smtClean="0"/>
              <a:t>similar </a:t>
            </a:r>
            <a:r>
              <a:rPr lang="en-CA" dirty="0"/>
              <a:t>to a major forest company (planning, development, roads, </a:t>
            </a:r>
            <a:r>
              <a:rPr lang="en-CA" dirty="0" err="1"/>
              <a:t>silviculture</a:t>
            </a:r>
            <a:r>
              <a:rPr lang="en-CA" dirty="0" smtClean="0"/>
              <a:t>) …… mimic industry. </a:t>
            </a:r>
            <a:endParaRPr lang="en-CA" dirty="0"/>
          </a:p>
          <a:p>
            <a:endParaRPr lang="en-US" dirty="0"/>
          </a:p>
        </p:txBody>
      </p:sp>
      <p:sp>
        <p:nvSpPr>
          <p:cNvPr id="9" name="TextBox 8"/>
          <p:cNvSpPr txBox="1"/>
          <p:nvPr/>
        </p:nvSpPr>
        <p:spPr>
          <a:xfrm>
            <a:off x="594360" y="301079"/>
            <a:ext cx="8047616" cy="646331"/>
          </a:xfrm>
          <a:prstGeom prst="rect">
            <a:avLst/>
          </a:prstGeom>
          <a:noFill/>
        </p:spPr>
        <p:txBody>
          <a:bodyPr wrap="square" rtlCol="0">
            <a:spAutoFit/>
          </a:bodyPr>
          <a:lstStyle/>
          <a:p>
            <a:r>
              <a:rPr lang="en-CA" sz="3600" b="1" dirty="0">
                <a:solidFill>
                  <a:prstClr val="white"/>
                </a:solidFill>
                <a:effectLst>
                  <a:outerShdw blurRad="38100" dist="38100" dir="2700000" algn="tl">
                    <a:srgbClr val="000000">
                      <a:alpha val="43137"/>
                    </a:srgbClr>
                  </a:outerShdw>
                </a:effectLst>
                <a:latin typeface="Arial" pitchFamily="34" charset="0"/>
                <a:ea typeface="+mj-ea"/>
                <a:cs typeface="Arial" pitchFamily="34" charset="0"/>
              </a:rPr>
              <a:t>About BC Timber </a:t>
            </a:r>
            <a:r>
              <a:rPr lang="en-CA" sz="3600" b="1" dirty="0" smtClean="0">
                <a:solidFill>
                  <a:prstClr val="white"/>
                </a:solidFill>
                <a:effectLst>
                  <a:outerShdw blurRad="38100" dist="38100" dir="2700000" algn="tl">
                    <a:srgbClr val="000000">
                      <a:alpha val="43137"/>
                    </a:srgbClr>
                  </a:outerShdw>
                </a:effectLst>
                <a:latin typeface="Arial" pitchFamily="34" charset="0"/>
                <a:ea typeface="+mj-ea"/>
                <a:cs typeface="Arial" pitchFamily="34" charset="0"/>
              </a:rPr>
              <a:t>Sales -  The How? </a:t>
            </a:r>
            <a:endParaRPr lang="en-US" sz="36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985649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CA" sz="3600" b="1"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BCTS Core </a:t>
            </a:r>
            <a:r>
              <a:rPr lang="en-CA" sz="3600" b="1"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Goal &amp; </a:t>
            </a:r>
            <a:r>
              <a:rPr lang="en-CA" sz="3600" b="1"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Objectives - The How? </a:t>
            </a:r>
            <a:endParaRPr lang="en-CA" sz="3600" b="1" dirty="0"/>
          </a:p>
        </p:txBody>
      </p:sp>
      <p:sp>
        <p:nvSpPr>
          <p:cNvPr id="3" name="Content Placeholder 2"/>
          <p:cNvSpPr>
            <a:spLocks noGrp="1"/>
          </p:cNvSpPr>
          <p:nvPr>
            <p:ph idx="1"/>
          </p:nvPr>
        </p:nvSpPr>
        <p:spPr>
          <a:xfrm>
            <a:off x="887506" y="1775012"/>
            <a:ext cx="10488706" cy="4546021"/>
          </a:xfrm>
          <a:solidFill>
            <a:schemeClr val="accent3">
              <a:lumMod val="40000"/>
              <a:lumOff val="60000"/>
            </a:schemeClr>
          </a:solidFill>
        </p:spPr>
        <p:txBody>
          <a:bodyPr>
            <a:normAutofit lnSpcReduction="10000"/>
          </a:bodyPr>
          <a:lstStyle/>
          <a:p>
            <a:pPr lvl="0"/>
            <a:r>
              <a:rPr lang="en-CA" altLang="en-US" sz="2800" dirty="0">
                <a:solidFill>
                  <a:prstClr val="black"/>
                </a:solidFill>
                <a:ea typeface="ＭＳ Ｐゴシック" pitchFamily="34" charset="-128"/>
              </a:rPr>
              <a:t>To provide </a:t>
            </a:r>
            <a:r>
              <a:rPr lang="en-CA" altLang="en-US" sz="2800" dirty="0" smtClean="0">
                <a:solidFill>
                  <a:prstClr val="black"/>
                </a:solidFill>
                <a:ea typeface="ＭＳ Ｐゴシック" pitchFamily="34" charset="-128"/>
              </a:rPr>
              <a:t>a credible </a:t>
            </a:r>
            <a:r>
              <a:rPr lang="en-CA" altLang="en-US" sz="2800" dirty="0">
                <a:solidFill>
                  <a:prstClr val="black"/>
                </a:solidFill>
                <a:ea typeface="ＭＳ Ｐゴシック" pitchFamily="34" charset="-128"/>
              </a:rPr>
              <a:t>representative price </a:t>
            </a:r>
            <a:br>
              <a:rPr lang="en-CA" altLang="en-US" sz="2800" dirty="0">
                <a:solidFill>
                  <a:prstClr val="black"/>
                </a:solidFill>
                <a:ea typeface="ＭＳ Ｐゴシック" pitchFamily="34" charset="-128"/>
              </a:rPr>
            </a:br>
            <a:r>
              <a:rPr lang="en-CA" altLang="en-US" sz="2800" dirty="0">
                <a:solidFill>
                  <a:prstClr val="black"/>
                </a:solidFill>
                <a:ea typeface="ＭＳ Ｐゴシック" pitchFamily="34" charset="-128"/>
              </a:rPr>
              <a:t>and cost benchmark data for the market pricing system (MPS) </a:t>
            </a:r>
            <a:r>
              <a:rPr lang="en-CA" altLang="en-US" sz="2800" dirty="0" smtClean="0">
                <a:solidFill>
                  <a:prstClr val="black"/>
                </a:solidFill>
                <a:ea typeface="ＭＳ Ｐゴシック" pitchFamily="34" charset="-128"/>
              </a:rPr>
              <a:t>    through </a:t>
            </a:r>
            <a:r>
              <a:rPr lang="en-CA" altLang="en-US" sz="2800" dirty="0">
                <a:solidFill>
                  <a:prstClr val="black"/>
                </a:solidFill>
                <a:ea typeface="ＭＳ Ｐゴシック" pitchFamily="34" charset="-128"/>
              </a:rPr>
              <a:t>auctions of public </a:t>
            </a:r>
            <a:r>
              <a:rPr lang="en-CA" altLang="en-US" sz="2800" dirty="0" smtClean="0">
                <a:solidFill>
                  <a:prstClr val="black"/>
                </a:solidFill>
                <a:ea typeface="ＭＳ Ｐゴシック" pitchFamily="34" charset="-128"/>
              </a:rPr>
              <a:t>timber:</a:t>
            </a:r>
            <a:endParaRPr lang="en-CA" altLang="en-US" sz="2800" dirty="0">
              <a:solidFill>
                <a:prstClr val="black"/>
              </a:solidFill>
              <a:ea typeface="ＭＳ Ｐゴシック" pitchFamily="34" charset="-128"/>
            </a:endParaRPr>
          </a:p>
          <a:p>
            <a:pPr lvl="1"/>
            <a:r>
              <a:rPr lang="en-GB" altLang="en-US" dirty="0">
                <a:solidFill>
                  <a:prstClr val="black"/>
                </a:solidFill>
                <a:ea typeface="Arial" pitchFamily="34" charset="0"/>
              </a:rPr>
              <a:t>Sell the full BCTS apportionment over the business </a:t>
            </a:r>
            <a:r>
              <a:rPr lang="en-GB" altLang="en-US" dirty="0" smtClean="0">
                <a:solidFill>
                  <a:prstClr val="black"/>
                </a:solidFill>
                <a:ea typeface="Arial" pitchFamily="34" charset="0"/>
              </a:rPr>
              <a:t>cycle 5yrs, </a:t>
            </a:r>
            <a:r>
              <a:rPr lang="en-GB" altLang="en-US" dirty="0">
                <a:solidFill>
                  <a:prstClr val="black"/>
                </a:solidFill>
                <a:ea typeface="Arial" pitchFamily="34" charset="0"/>
              </a:rPr>
              <a:t>consistent with safe practices sustainable forest  </a:t>
            </a:r>
            <a:r>
              <a:rPr lang="en-GB" altLang="en-US" dirty="0" smtClean="0">
                <a:solidFill>
                  <a:prstClr val="black"/>
                </a:solidFill>
                <a:ea typeface="Arial" pitchFamily="34" charset="0"/>
              </a:rPr>
              <a:t>management;</a:t>
            </a:r>
            <a:endParaRPr lang="en-CA" altLang="en-US" dirty="0">
              <a:solidFill>
                <a:prstClr val="black"/>
              </a:solidFill>
              <a:ea typeface="Arial" pitchFamily="34" charset="0"/>
            </a:endParaRPr>
          </a:p>
          <a:p>
            <a:pPr lvl="1"/>
            <a:r>
              <a:rPr lang="en-GB" altLang="en-US" dirty="0">
                <a:solidFill>
                  <a:prstClr val="black"/>
                </a:solidFill>
                <a:ea typeface="Arial" pitchFamily="34" charset="0"/>
              </a:rPr>
              <a:t>Generate net direct revenue and indirect provincial government revenue over the business </a:t>
            </a:r>
            <a:r>
              <a:rPr lang="en-GB" altLang="en-US" dirty="0" smtClean="0">
                <a:solidFill>
                  <a:prstClr val="black"/>
                </a:solidFill>
                <a:ea typeface="Arial" pitchFamily="34" charset="0"/>
              </a:rPr>
              <a:t>cycle (not about profits it’s about data);</a:t>
            </a:r>
            <a:endParaRPr lang="en-CA" altLang="en-US" dirty="0">
              <a:solidFill>
                <a:prstClr val="black"/>
              </a:solidFill>
              <a:ea typeface="Arial" pitchFamily="34" charset="0"/>
            </a:endParaRPr>
          </a:p>
          <a:p>
            <a:pPr lvl="1"/>
            <a:r>
              <a:rPr lang="en-GB" altLang="en-US" dirty="0">
                <a:solidFill>
                  <a:prstClr val="black"/>
                </a:solidFill>
                <a:ea typeface="Arial" pitchFamily="34" charset="0"/>
              </a:rPr>
              <a:t>Pursue continuous business improvement within BCTS, across government and with third party partners and </a:t>
            </a:r>
            <a:r>
              <a:rPr lang="en-GB" altLang="en-US" dirty="0" smtClean="0">
                <a:solidFill>
                  <a:prstClr val="black"/>
                </a:solidFill>
                <a:ea typeface="Arial" pitchFamily="34" charset="0"/>
              </a:rPr>
              <a:t>customers.</a:t>
            </a:r>
            <a:endParaRPr lang="en-CA" altLang="en-US" dirty="0">
              <a:solidFill>
                <a:prstClr val="black"/>
              </a:solidFill>
              <a:ea typeface="Arial" pitchFamily="34" charset="0"/>
            </a:endParaRPr>
          </a:p>
          <a:p>
            <a:endParaRPr lang="en-CA" dirty="0"/>
          </a:p>
        </p:txBody>
      </p:sp>
    </p:spTree>
    <p:extLst>
      <p:ext uri="{BB962C8B-B14F-4D97-AF65-F5344CB8AC3E}">
        <p14:creationId xmlns:p14="http://schemas.microsoft.com/office/powerpoint/2010/main" val="24618501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b="1"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BCTS Operations</a:t>
            </a:r>
            <a:endParaRPr lang="en-CA" b="1" dirty="0"/>
          </a:p>
        </p:txBody>
      </p:sp>
      <p:sp>
        <p:nvSpPr>
          <p:cNvPr id="3" name="Content Placeholder 2"/>
          <p:cNvSpPr>
            <a:spLocks noGrp="1"/>
          </p:cNvSpPr>
          <p:nvPr>
            <p:ph idx="1"/>
          </p:nvPr>
        </p:nvSpPr>
        <p:spPr>
          <a:xfrm>
            <a:off x="863600" y="1828801"/>
            <a:ext cx="10583333" cy="4419600"/>
          </a:xfrm>
          <a:solidFill>
            <a:schemeClr val="accent6">
              <a:lumMod val="20000"/>
              <a:lumOff val="80000"/>
            </a:schemeClr>
          </a:solidFill>
        </p:spPr>
        <p:txBody>
          <a:bodyPr>
            <a:normAutofit/>
          </a:bodyPr>
          <a:lstStyle/>
          <a:p>
            <a:pPr lvl="0"/>
            <a:r>
              <a:rPr lang="en-CA" altLang="en-US" dirty="0">
                <a:solidFill>
                  <a:prstClr val="black"/>
                </a:solidFill>
                <a:ea typeface="ＭＳ Ｐゴシック" pitchFamily="34" charset="-128"/>
              </a:rPr>
              <a:t>12 business areas with main offices and field </a:t>
            </a:r>
            <a:br>
              <a:rPr lang="en-CA" altLang="en-US" dirty="0">
                <a:solidFill>
                  <a:prstClr val="black"/>
                </a:solidFill>
                <a:ea typeface="ＭＳ Ｐゴシック" pitchFamily="34" charset="-128"/>
              </a:rPr>
            </a:br>
            <a:r>
              <a:rPr lang="en-CA" altLang="en-US" dirty="0">
                <a:solidFill>
                  <a:prstClr val="black"/>
                </a:solidFill>
                <a:ea typeface="ＭＳ Ｐゴシック" pitchFamily="34" charset="-128"/>
              </a:rPr>
              <a:t>offices in 33 </a:t>
            </a:r>
            <a:r>
              <a:rPr lang="en-CA" altLang="en-US" dirty="0" smtClean="0">
                <a:solidFill>
                  <a:prstClr val="black"/>
                </a:solidFill>
                <a:ea typeface="ＭＳ Ｐゴシック" pitchFamily="34" charset="-128"/>
              </a:rPr>
              <a:t>rural communities.</a:t>
            </a:r>
            <a:endParaRPr lang="en-CA" altLang="en-US" dirty="0">
              <a:solidFill>
                <a:prstClr val="black"/>
              </a:solidFill>
              <a:ea typeface="ＭＳ Ｐゴシック" pitchFamily="34" charset="-128"/>
            </a:endParaRPr>
          </a:p>
          <a:p>
            <a:pPr lvl="0"/>
            <a:r>
              <a:rPr lang="en-CA" altLang="en-US" dirty="0">
                <a:solidFill>
                  <a:prstClr val="black"/>
                </a:solidFill>
                <a:ea typeface="ＭＳ Ｐゴシック" pitchFamily="34" charset="-128"/>
              </a:rPr>
              <a:t>Contracts with local service providers for:</a:t>
            </a:r>
          </a:p>
          <a:p>
            <a:pPr lvl="1"/>
            <a:r>
              <a:rPr lang="en-CA" altLang="en-US" sz="3200" dirty="0">
                <a:solidFill>
                  <a:prstClr val="black"/>
                </a:solidFill>
                <a:ea typeface="Arial" pitchFamily="34" charset="0"/>
              </a:rPr>
              <a:t>Operational planning and </a:t>
            </a:r>
            <a:r>
              <a:rPr lang="en-CA" altLang="en-US" sz="3200" dirty="0" smtClean="0">
                <a:solidFill>
                  <a:prstClr val="black"/>
                </a:solidFill>
                <a:ea typeface="Arial" pitchFamily="34" charset="0"/>
              </a:rPr>
              <a:t>analysis;</a:t>
            </a:r>
            <a:endParaRPr lang="en-CA" altLang="en-US" sz="3200" dirty="0">
              <a:solidFill>
                <a:prstClr val="black"/>
              </a:solidFill>
              <a:ea typeface="Arial" pitchFamily="34" charset="0"/>
            </a:endParaRPr>
          </a:p>
          <a:p>
            <a:pPr lvl="1"/>
            <a:r>
              <a:rPr lang="en-CA" altLang="en-US" sz="3200" dirty="0">
                <a:solidFill>
                  <a:prstClr val="black"/>
                </a:solidFill>
                <a:ea typeface="Arial" pitchFamily="34" charset="0"/>
              </a:rPr>
              <a:t>Cruising and cut-block </a:t>
            </a:r>
            <a:r>
              <a:rPr lang="en-CA" altLang="en-US" sz="3200" dirty="0" smtClean="0">
                <a:solidFill>
                  <a:prstClr val="black"/>
                </a:solidFill>
                <a:ea typeface="Arial" pitchFamily="34" charset="0"/>
              </a:rPr>
              <a:t>layout;</a:t>
            </a:r>
            <a:endParaRPr lang="en-CA" altLang="en-US" sz="3200" dirty="0">
              <a:solidFill>
                <a:prstClr val="black"/>
              </a:solidFill>
              <a:ea typeface="Arial" pitchFamily="34" charset="0"/>
            </a:endParaRPr>
          </a:p>
          <a:p>
            <a:pPr lvl="1"/>
            <a:r>
              <a:rPr lang="en-CA" altLang="en-US" sz="3200" dirty="0">
                <a:solidFill>
                  <a:prstClr val="black"/>
                </a:solidFill>
                <a:ea typeface="Arial" pitchFamily="34" charset="0"/>
              </a:rPr>
              <a:t>Engineering and constructing roads and </a:t>
            </a:r>
            <a:r>
              <a:rPr lang="en-CA" altLang="en-US" sz="3200" dirty="0" smtClean="0">
                <a:solidFill>
                  <a:prstClr val="black"/>
                </a:solidFill>
                <a:ea typeface="Arial" pitchFamily="34" charset="0"/>
              </a:rPr>
              <a:t>bridges;</a:t>
            </a:r>
            <a:endParaRPr lang="en-CA" altLang="en-US" sz="3200" dirty="0">
              <a:solidFill>
                <a:prstClr val="black"/>
              </a:solidFill>
              <a:ea typeface="Arial" pitchFamily="34" charset="0"/>
            </a:endParaRPr>
          </a:p>
          <a:p>
            <a:pPr lvl="1"/>
            <a:r>
              <a:rPr lang="en-CA" altLang="en-US" sz="3200" dirty="0" err="1">
                <a:solidFill>
                  <a:prstClr val="black"/>
                </a:solidFill>
                <a:ea typeface="Arial" pitchFamily="34" charset="0"/>
              </a:rPr>
              <a:t>Silviculture</a:t>
            </a:r>
            <a:r>
              <a:rPr lang="en-CA" altLang="en-US" sz="3200" dirty="0">
                <a:solidFill>
                  <a:prstClr val="black"/>
                </a:solidFill>
                <a:ea typeface="Arial" pitchFamily="34" charset="0"/>
              </a:rPr>
              <a:t> </a:t>
            </a:r>
            <a:r>
              <a:rPr lang="en-CA" altLang="en-US" sz="3200" dirty="0">
                <a:solidFill>
                  <a:prstClr val="black"/>
                </a:solidFill>
                <a:ea typeface="ＭＳ Ｐゴシック" pitchFamily="34" charset="-128"/>
              </a:rPr>
              <a:t>(site preparation, planting, brushing</a:t>
            </a:r>
            <a:r>
              <a:rPr lang="en-CA" altLang="en-US" sz="3200" dirty="0" smtClean="0">
                <a:solidFill>
                  <a:prstClr val="black"/>
                </a:solidFill>
                <a:ea typeface="ＭＳ Ｐゴシック" pitchFamily="34" charset="-128"/>
              </a:rPr>
              <a:t>).</a:t>
            </a:r>
            <a:r>
              <a:rPr lang="en-CA" altLang="en-US" sz="3200" dirty="0" smtClean="0">
                <a:solidFill>
                  <a:srgbClr val="FF0000"/>
                </a:solidFill>
                <a:ea typeface="ＭＳ Ｐゴシック" pitchFamily="34" charset="-128"/>
              </a:rPr>
              <a:t> </a:t>
            </a:r>
            <a:endParaRPr lang="en-CA" altLang="en-US" sz="3200" dirty="0">
              <a:solidFill>
                <a:srgbClr val="FF0000"/>
              </a:solidFill>
              <a:ea typeface="Arial" pitchFamily="34" charset="0"/>
            </a:endParaRPr>
          </a:p>
          <a:p>
            <a:pPr marL="0" indent="0">
              <a:buNone/>
            </a:pPr>
            <a:endParaRPr lang="en-CA" dirty="0"/>
          </a:p>
        </p:txBody>
      </p:sp>
    </p:spTree>
    <p:extLst>
      <p:ext uri="{BB962C8B-B14F-4D97-AF65-F5344CB8AC3E}">
        <p14:creationId xmlns:p14="http://schemas.microsoft.com/office/powerpoint/2010/main" val="21353723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b="1"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BCTS Performance – The What?</a:t>
            </a:r>
            <a:endParaRPr lang="en-CA" b="1" dirty="0"/>
          </a:p>
        </p:txBody>
      </p:sp>
      <p:sp>
        <p:nvSpPr>
          <p:cNvPr id="3" name="Content Placeholder 2"/>
          <p:cNvSpPr>
            <a:spLocks noGrp="1"/>
          </p:cNvSpPr>
          <p:nvPr>
            <p:ph idx="1"/>
          </p:nvPr>
        </p:nvSpPr>
        <p:spPr>
          <a:xfrm>
            <a:off x="880532" y="1735668"/>
            <a:ext cx="10557935" cy="4631265"/>
          </a:xfrm>
          <a:solidFill>
            <a:schemeClr val="accent1">
              <a:lumMod val="20000"/>
              <a:lumOff val="80000"/>
            </a:schemeClr>
          </a:solidFill>
        </p:spPr>
        <p:txBody>
          <a:bodyPr>
            <a:normAutofit lnSpcReduction="10000"/>
          </a:bodyPr>
          <a:lstStyle/>
          <a:p>
            <a:pPr lvl="0"/>
            <a:r>
              <a:rPr lang="en-CA" altLang="en-US" dirty="0">
                <a:solidFill>
                  <a:prstClr val="black"/>
                </a:solidFill>
                <a:ea typeface="ＭＳ Ｐゴシック" pitchFamily="34" charset="-128"/>
              </a:rPr>
              <a:t>BCTS sold 12.7 million m3 of timber in </a:t>
            </a:r>
            <a:r>
              <a:rPr lang="en-CA" altLang="en-US" dirty="0" smtClean="0">
                <a:solidFill>
                  <a:prstClr val="black"/>
                </a:solidFill>
                <a:ea typeface="ＭＳ Ｐゴシック" pitchFamily="34" charset="-128"/>
              </a:rPr>
              <a:t>2016/17.</a:t>
            </a:r>
            <a:endParaRPr lang="en-CA" altLang="en-US" dirty="0">
              <a:solidFill>
                <a:prstClr val="black"/>
              </a:solidFill>
              <a:ea typeface="ＭＳ Ｐゴシック" pitchFamily="34" charset="-128"/>
            </a:endParaRPr>
          </a:p>
          <a:p>
            <a:pPr lvl="0"/>
            <a:r>
              <a:rPr lang="en-CA" altLang="en-US" b="1" dirty="0">
                <a:solidFill>
                  <a:prstClr val="black"/>
                </a:solidFill>
                <a:ea typeface="ＭＳ Ｐゴシック" pitchFamily="34" charset="-128"/>
              </a:rPr>
              <a:t>Since 2003 </a:t>
            </a:r>
            <a:r>
              <a:rPr lang="en-CA" altLang="en-US" dirty="0">
                <a:solidFill>
                  <a:prstClr val="black"/>
                </a:solidFill>
                <a:ea typeface="ＭＳ Ｐゴシック" pitchFamily="34" charset="-128"/>
              </a:rPr>
              <a:t>BCTS has sold over 162 million </a:t>
            </a:r>
            <a:r>
              <a:rPr lang="en-CA" altLang="en-US" dirty="0" smtClean="0">
                <a:solidFill>
                  <a:prstClr val="black"/>
                </a:solidFill>
                <a:ea typeface="ＭＳ Ｐゴシック" pitchFamily="34" charset="-128"/>
              </a:rPr>
              <a:t>m3 </a:t>
            </a:r>
            <a:r>
              <a:rPr lang="en-CA" altLang="en-US" dirty="0">
                <a:solidFill>
                  <a:prstClr val="black"/>
                </a:solidFill>
                <a:ea typeface="ＭＳ Ｐゴシック" pitchFamily="34" charset="-128"/>
              </a:rPr>
              <a:t>of timber, earned over $800 million in net revenue and generated $300 million of indirect </a:t>
            </a:r>
            <a:r>
              <a:rPr lang="en-CA" altLang="en-US" dirty="0" smtClean="0">
                <a:solidFill>
                  <a:prstClr val="black"/>
                </a:solidFill>
                <a:ea typeface="ＭＳ Ｐゴシック" pitchFamily="34" charset="-128"/>
              </a:rPr>
              <a:t>revenue.</a:t>
            </a:r>
            <a:endParaRPr lang="en-CA" altLang="en-US" dirty="0">
              <a:solidFill>
                <a:prstClr val="black"/>
              </a:solidFill>
              <a:ea typeface="ＭＳ Ｐゴシック" pitchFamily="34" charset="-128"/>
            </a:endParaRPr>
          </a:p>
          <a:p>
            <a:pPr lvl="0"/>
            <a:r>
              <a:rPr lang="en-CA" altLang="en-US" dirty="0">
                <a:solidFill>
                  <a:prstClr val="black"/>
                </a:solidFill>
                <a:ea typeface="ＭＳ Ｐゴシック" pitchFamily="34" charset="-128"/>
              </a:rPr>
              <a:t>The development, auction, harvesting and </a:t>
            </a:r>
            <a:r>
              <a:rPr lang="en-CA" altLang="en-US" dirty="0" smtClean="0">
                <a:solidFill>
                  <a:prstClr val="black"/>
                </a:solidFill>
                <a:ea typeface="ＭＳ Ｐゴシック" pitchFamily="34" charset="-128"/>
              </a:rPr>
              <a:t>processing.</a:t>
            </a:r>
            <a:r>
              <a:rPr lang="en-CA" altLang="en-US" dirty="0">
                <a:solidFill>
                  <a:prstClr val="black"/>
                </a:solidFill>
                <a:ea typeface="ＭＳ Ｐゴシック" pitchFamily="34" charset="-128"/>
              </a:rPr>
              <a:t/>
            </a:r>
            <a:br>
              <a:rPr lang="en-CA" altLang="en-US" dirty="0">
                <a:solidFill>
                  <a:prstClr val="black"/>
                </a:solidFill>
                <a:ea typeface="ＭＳ Ｐゴシック" pitchFamily="34" charset="-128"/>
              </a:rPr>
            </a:br>
            <a:r>
              <a:rPr lang="en-CA" altLang="en-US" dirty="0">
                <a:solidFill>
                  <a:prstClr val="black"/>
                </a:solidFill>
                <a:ea typeface="ＭＳ Ｐゴシック" pitchFamily="34" charset="-128"/>
              </a:rPr>
              <a:t>of this timber has created and sustained over </a:t>
            </a:r>
            <a:r>
              <a:rPr lang="en-CA" altLang="en-US" b="1" dirty="0">
                <a:solidFill>
                  <a:prstClr val="black"/>
                </a:solidFill>
                <a:ea typeface="ＭＳ Ｐゴシック" pitchFamily="34" charset="-128"/>
              </a:rPr>
              <a:t>8,000 direct </a:t>
            </a:r>
            <a:r>
              <a:rPr lang="en-CA" altLang="en-US" b="1" dirty="0" smtClean="0">
                <a:solidFill>
                  <a:prstClr val="black"/>
                </a:solidFill>
                <a:ea typeface="ＭＳ Ｐゴシック" pitchFamily="34" charset="-128"/>
              </a:rPr>
              <a:t>jobs.</a:t>
            </a:r>
            <a:endParaRPr lang="en-CA" altLang="en-US" b="1" dirty="0">
              <a:solidFill>
                <a:prstClr val="black"/>
              </a:solidFill>
              <a:ea typeface="ＭＳ Ｐゴシック" pitchFamily="34" charset="-128"/>
            </a:endParaRPr>
          </a:p>
          <a:p>
            <a:pPr lvl="0"/>
            <a:r>
              <a:rPr lang="en-CA" altLang="en-US" dirty="0">
                <a:solidFill>
                  <a:prstClr val="black"/>
                </a:solidFill>
                <a:ea typeface="ＭＳ Ｐゴシック" pitchFamily="34" charset="-128"/>
              </a:rPr>
              <a:t>It is estimated that this has also led to </a:t>
            </a:r>
            <a:r>
              <a:rPr lang="en-CA" altLang="en-US" b="1" dirty="0">
                <a:solidFill>
                  <a:prstClr val="black"/>
                </a:solidFill>
                <a:ea typeface="ＭＳ Ｐゴシック" pitchFamily="34" charset="-128"/>
              </a:rPr>
              <a:t>10,000 indirect jobs</a:t>
            </a:r>
            <a:r>
              <a:rPr lang="en-CA" altLang="en-US" dirty="0">
                <a:solidFill>
                  <a:prstClr val="black"/>
                </a:solidFill>
                <a:ea typeface="ＭＳ Ｐゴシック" pitchFamily="34" charset="-128"/>
              </a:rPr>
              <a:t>, supporting BC families and rural </a:t>
            </a:r>
            <a:r>
              <a:rPr lang="en-CA" altLang="en-US" dirty="0" smtClean="0">
                <a:solidFill>
                  <a:prstClr val="black"/>
                </a:solidFill>
                <a:ea typeface="ＭＳ Ｐゴシック" pitchFamily="34" charset="-128"/>
              </a:rPr>
              <a:t>communities.</a:t>
            </a:r>
          </a:p>
          <a:p>
            <a:pPr lvl="0"/>
            <a:endParaRPr lang="en-CA" altLang="en-US" dirty="0">
              <a:solidFill>
                <a:prstClr val="black"/>
              </a:solidFill>
              <a:ea typeface="Arial" pitchFamily="34" charset="0"/>
            </a:endParaRPr>
          </a:p>
          <a:p>
            <a:endParaRPr lang="en-CA" dirty="0"/>
          </a:p>
        </p:txBody>
      </p:sp>
    </p:spTree>
    <p:extLst>
      <p:ext uri="{BB962C8B-B14F-4D97-AF65-F5344CB8AC3E}">
        <p14:creationId xmlns:p14="http://schemas.microsoft.com/office/powerpoint/2010/main" val="37718917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b="1"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2016/17 </a:t>
            </a:r>
            <a:r>
              <a:rPr lang="en-CA" b="1"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Chinook Performance</a:t>
            </a:r>
            <a:endParaRPr lang="en-CA" b="1" dirty="0"/>
          </a:p>
        </p:txBody>
      </p:sp>
      <p:sp>
        <p:nvSpPr>
          <p:cNvPr id="3" name="Content Placeholder 2"/>
          <p:cNvSpPr>
            <a:spLocks noGrp="1"/>
          </p:cNvSpPr>
          <p:nvPr>
            <p:ph idx="1"/>
          </p:nvPr>
        </p:nvSpPr>
        <p:spPr>
          <a:xfrm>
            <a:off x="821267" y="1718733"/>
            <a:ext cx="10634134" cy="4656667"/>
          </a:xfrm>
          <a:solidFill>
            <a:schemeClr val="bg2">
              <a:lumMod val="90000"/>
            </a:schemeClr>
          </a:solidFill>
        </p:spPr>
        <p:txBody>
          <a:bodyPr>
            <a:normAutofit lnSpcReduction="10000"/>
          </a:bodyPr>
          <a:lstStyle/>
          <a:p>
            <a:pPr lvl="0"/>
            <a:r>
              <a:rPr lang="en-CA" altLang="en-US" sz="2800" b="1" dirty="0" smtClean="0">
                <a:solidFill>
                  <a:prstClr val="black"/>
                </a:solidFill>
                <a:ea typeface="ＭＳ Ｐゴシック" pitchFamily="34" charset="-128"/>
              </a:rPr>
              <a:t>Sold 840,000m</a:t>
            </a:r>
            <a:r>
              <a:rPr lang="en-CA" altLang="en-US" sz="2800" b="1" baseline="30000" dirty="0" smtClean="0">
                <a:solidFill>
                  <a:prstClr val="black"/>
                </a:solidFill>
                <a:ea typeface="ＭＳ Ｐゴシック" pitchFamily="34" charset="-128"/>
              </a:rPr>
              <a:t>3 </a:t>
            </a:r>
            <a:r>
              <a:rPr lang="en-CA" altLang="en-US" sz="2800" dirty="0" smtClean="0">
                <a:solidFill>
                  <a:prstClr val="black"/>
                </a:solidFill>
                <a:ea typeface="ＭＳ Ｐゴシック" pitchFamily="34" charset="-128"/>
              </a:rPr>
              <a:t>of timber in the Business Area </a:t>
            </a:r>
            <a:br>
              <a:rPr lang="en-CA" altLang="en-US" sz="2800" dirty="0" smtClean="0">
                <a:solidFill>
                  <a:prstClr val="black"/>
                </a:solidFill>
                <a:ea typeface="ＭＳ Ｐゴシック" pitchFamily="34" charset="-128"/>
              </a:rPr>
            </a:br>
            <a:r>
              <a:rPr lang="en-CA" altLang="en-US" sz="2800" dirty="0" smtClean="0">
                <a:solidFill>
                  <a:prstClr val="black"/>
                </a:solidFill>
                <a:ea typeface="ＭＳ Ｐゴシック" pitchFamily="34" charset="-128"/>
              </a:rPr>
              <a:t>(Chilliwack, Squamish, Haida Gwaii, Powell River).</a:t>
            </a:r>
            <a:endParaRPr lang="en-CA" altLang="en-US" sz="2800" baseline="30000" dirty="0" smtClean="0">
              <a:solidFill>
                <a:prstClr val="black"/>
              </a:solidFill>
              <a:ea typeface="ＭＳ Ｐゴシック" pitchFamily="34" charset="-128"/>
            </a:endParaRPr>
          </a:p>
          <a:p>
            <a:pPr lvl="0"/>
            <a:r>
              <a:rPr lang="en-CA" altLang="en-US" sz="2800" dirty="0" smtClean="0">
                <a:solidFill>
                  <a:prstClr val="black"/>
                </a:solidFill>
                <a:ea typeface="ＭＳ Ｐゴシック" pitchFamily="34" charset="-128"/>
              </a:rPr>
              <a:t>Planted million 1.1 million </a:t>
            </a:r>
            <a:r>
              <a:rPr lang="en-CA" altLang="en-US" sz="2800" dirty="0">
                <a:solidFill>
                  <a:prstClr val="black"/>
                </a:solidFill>
                <a:ea typeface="ＭＳ Ｐゴシック" pitchFamily="34" charset="-128"/>
              </a:rPr>
              <a:t>seedlings to meet </a:t>
            </a:r>
            <a:r>
              <a:rPr lang="en-CA" altLang="en-US" sz="2800" dirty="0" smtClean="0">
                <a:solidFill>
                  <a:prstClr val="black"/>
                </a:solidFill>
                <a:ea typeface="ＭＳ Ｐゴシック" pitchFamily="34" charset="-128"/>
              </a:rPr>
              <a:t>Chinook</a:t>
            </a:r>
            <a:r>
              <a:rPr lang="en-CA" altLang="en-US" sz="2800" dirty="0">
                <a:solidFill>
                  <a:prstClr val="black"/>
                </a:solidFill>
                <a:ea typeface="ＭＳ Ｐゴシック" pitchFamily="34" charset="-128"/>
              </a:rPr>
              <a:t/>
            </a:r>
            <a:br>
              <a:rPr lang="en-CA" altLang="en-US" sz="2800" dirty="0">
                <a:solidFill>
                  <a:prstClr val="black"/>
                </a:solidFill>
                <a:ea typeface="ＭＳ Ｐゴシック" pitchFamily="34" charset="-128"/>
              </a:rPr>
            </a:br>
            <a:r>
              <a:rPr lang="en-CA" altLang="en-US" sz="2800" dirty="0">
                <a:solidFill>
                  <a:prstClr val="black"/>
                </a:solidFill>
                <a:ea typeface="ＭＳ Ｐゴシック" pitchFamily="34" charset="-128"/>
              </a:rPr>
              <a:t>reforestation </a:t>
            </a:r>
            <a:r>
              <a:rPr lang="en-CA" altLang="en-US" sz="2800" dirty="0" smtClean="0">
                <a:solidFill>
                  <a:prstClr val="black"/>
                </a:solidFill>
                <a:ea typeface="ＭＳ Ｐゴシック" pitchFamily="34" charset="-128"/>
              </a:rPr>
              <a:t>obligations – LEGAL REQUIREMENTS</a:t>
            </a:r>
          </a:p>
          <a:p>
            <a:r>
              <a:rPr lang="en-CA" altLang="en-US" sz="2800" dirty="0" smtClean="0">
                <a:solidFill>
                  <a:prstClr val="black"/>
                </a:solidFill>
                <a:ea typeface="ＭＳ Ｐゴシック" pitchFamily="34" charset="-128"/>
              </a:rPr>
              <a:t>Constructed 6.9 km of new road.</a:t>
            </a:r>
          </a:p>
          <a:p>
            <a:pPr lvl="0"/>
            <a:r>
              <a:rPr lang="en-CA" altLang="en-US" sz="2800" dirty="0" smtClean="0">
                <a:solidFill>
                  <a:prstClr val="black"/>
                </a:solidFill>
                <a:ea typeface="ＭＳ Ｐゴシック" pitchFamily="34" charset="-128"/>
              </a:rPr>
              <a:t>Maintained </a:t>
            </a:r>
            <a:r>
              <a:rPr lang="en-CA" altLang="en-US" sz="2800" dirty="0">
                <a:solidFill>
                  <a:prstClr val="black"/>
                </a:solidFill>
                <a:ea typeface="ＭＳ Ｐゴシック" pitchFamily="34" charset="-128"/>
              </a:rPr>
              <a:t>S</a:t>
            </a:r>
            <a:r>
              <a:rPr lang="en-CA" altLang="en-US" sz="2800" dirty="0" smtClean="0">
                <a:solidFill>
                  <a:prstClr val="black"/>
                </a:solidFill>
                <a:ea typeface="ＭＳ Ｐゴシック" pitchFamily="34" charset="-128"/>
              </a:rPr>
              <a:t>ustainable </a:t>
            </a:r>
            <a:r>
              <a:rPr lang="en-CA" altLang="en-US" sz="2800" dirty="0">
                <a:solidFill>
                  <a:prstClr val="black"/>
                </a:solidFill>
                <a:ea typeface="ＭＳ Ｐゴシック" pitchFamily="34" charset="-128"/>
              </a:rPr>
              <a:t>F</a:t>
            </a:r>
            <a:r>
              <a:rPr lang="en-CA" altLang="en-US" sz="2800" dirty="0" smtClean="0">
                <a:solidFill>
                  <a:prstClr val="black"/>
                </a:solidFill>
                <a:ea typeface="ＭＳ Ｐゴシック" pitchFamily="34" charset="-128"/>
              </a:rPr>
              <a:t>orest </a:t>
            </a:r>
            <a:r>
              <a:rPr lang="en-CA" altLang="en-US" sz="2800" dirty="0">
                <a:solidFill>
                  <a:prstClr val="black"/>
                </a:solidFill>
                <a:ea typeface="ＭＳ Ｐゴシック" pitchFamily="34" charset="-128"/>
              </a:rPr>
              <a:t>M</a:t>
            </a:r>
            <a:r>
              <a:rPr lang="en-CA" altLang="en-US" sz="2800" dirty="0" smtClean="0">
                <a:solidFill>
                  <a:prstClr val="black"/>
                </a:solidFill>
                <a:ea typeface="ＭＳ Ｐゴシック" pitchFamily="34" charset="-128"/>
              </a:rPr>
              <a:t>anagement </a:t>
            </a:r>
            <a:r>
              <a:rPr lang="en-CA" altLang="en-US" sz="2800" dirty="0">
                <a:solidFill>
                  <a:prstClr val="black"/>
                </a:solidFill>
                <a:ea typeface="ＭＳ Ｐゴシック" pitchFamily="34" charset="-128"/>
              </a:rPr>
              <a:t>certification on 100% of </a:t>
            </a:r>
            <a:r>
              <a:rPr lang="en-CA" altLang="en-US" sz="2800" dirty="0" smtClean="0">
                <a:solidFill>
                  <a:prstClr val="black"/>
                </a:solidFill>
                <a:ea typeface="ＭＳ Ｐゴシック" pitchFamily="34" charset="-128"/>
              </a:rPr>
              <a:t>the operating area (third party oversight, audited regularly)</a:t>
            </a:r>
            <a:endParaRPr lang="en-CA" altLang="en-US" sz="2800" dirty="0">
              <a:solidFill>
                <a:prstClr val="black"/>
              </a:solidFill>
              <a:ea typeface="ＭＳ Ｐゴシック" pitchFamily="34" charset="-128"/>
            </a:endParaRPr>
          </a:p>
          <a:p>
            <a:pPr lvl="0"/>
            <a:r>
              <a:rPr lang="en-CA" altLang="en-US" sz="2800" dirty="0" smtClean="0">
                <a:solidFill>
                  <a:prstClr val="black"/>
                </a:solidFill>
                <a:ea typeface="ＭＳ Ｐゴシック" pitchFamily="34" charset="-128"/>
              </a:rPr>
              <a:t>We are SAFE </a:t>
            </a:r>
            <a:r>
              <a:rPr lang="en-CA" altLang="en-US" sz="2800" dirty="0">
                <a:solidFill>
                  <a:prstClr val="black"/>
                </a:solidFill>
                <a:ea typeface="ＭＳ Ｐゴシック" pitchFamily="34" charset="-128"/>
              </a:rPr>
              <a:t>Company </a:t>
            </a:r>
            <a:r>
              <a:rPr lang="en-CA" altLang="en-US" sz="2800" dirty="0" smtClean="0">
                <a:solidFill>
                  <a:prstClr val="black"/>
                </a:solidFill>
                <a:ea typeface="ＭＳ Ｐゴシック" pitchFamily="34" charset="-128"/>
              </a:rPr>
              <a:t>certified: </a:t>
            </a:r>
          </a:p>
          <a:p>
            <a:pPr lvl="1"/>
            <a:r>
              <a:rPr lang="en-CA" altLang="en-US" sz="2400" dirty="0" smtClean="0">
                <a:solidFill>
                  <a:prstClr val="black"/>
                </a:solidFill>
                <a:ea typeface="ＭＳ Ｐゴシック" pitchFamily="34" charset="-128"/>
              </a:rPr>
              <a:t>100</a:t>
            </a:r>
            <a:r>
              <a:rPr lang="en-CA" altLang="en-US" sz="2400" dirty="0">
                <a:solidFill>
                  <a:prstClr val="black"/>
                </a:solidFill>
                <a:ea typeface="ＭＳ Ｐゴシック" pitchFamily="34" charset="-128"/>
              </a:rPr>
              <a:t>% of parties working on TSLs </a:t>
            </a:r>
            <a:r>
              <a:rPr lang="en-CA" altLang="en-US" sz="2400" dirty="0" smtClean="0">
                <a:solidFill>
                  <a:prstClr val="black"/>
                </a:solidFill>
                <a:ea typeface="ＭＳ Ｐゴシック" pitchFamily="34" charset="-128"/>
              </a:rPr>
              <a:t>must be SAFE certified companies</a:t>
            </a:r>
          </a:p>
          <a:p>
            <a:pPr lvl="1"/>
            <a:r>
              <a:rPr lang="en-CA" altLang="en-US" sz="2400" dirty="0" smtClean="0">
                <a:solidFill>
                  <a:prstClr val="black"/>
                </a:solidFill>
                <a:ea typeface="ＭＳ Ｐゴシック" pitchFamily="34" charset="-128"/>
              </a:rPr>
              <a:t>All BCTS contractors and subcontractors must be </a:t>
            </a:r>
            <a:r>
              <a:rPr lang="en-CA" altLang="en-US" sz="2400" dirty="0">
                <a:solidFill>
                  <a:prstClr val="black"/>
                </a:solidFill>
                <a:ea typeface="ＭＳ Ｐゴシック" pitchFamily="34" charset="-128"/>
              </a:rPr>
              <a:t>SAFE certified</a:t>
            </a:r>
          </a:p>
          <a:p>
            <a:pPr lvl="0"/>
            <a:endParaRPr lang="en-CA" dirty="0">
              <a:solidFill>
                <a:prstClr val="black"/>
              </a:solidFill>
            </a:endParaRPr>
          </a:p>
          <a:p>
            <a:endParaRPr lang="en-CA" dirty="0"/>
          </a:p>
        </p:txBody>
      </p:sp>
    </p:spTree>
    <p:extLst>
      <p:ext uri="{BB962C8B-B14F-4D97-AF65-F5344CB8AC3E}">
        <p14:creationId xmlns:p14="http://schemas.microsoft.com/office/powerpoint/2010/main" val="32284441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b="1" dirty="0" smtClean="0">
                <a:solidFill>
                  <a:prstClr val="white"/>
                </a:solidFill>
                <a:effectLst>
                  <a:outerShdw blurRad="38100" dist="38100" dir="2700000" algn="tl">
                    <a:srgbClr val="000000">
                      <a:alpha val="43137"/>
                    </a:srgbClr>
                  </a:outerShdw>
                </a:effectLst>
              </a:rPr>
              <a:t>Timber Sale Auction </a:t>
            </a:r>
            <a:r>
              <a:rPr lang="en-CA" b="1" dirty="0">
                <a:solidFill>
                  <a:prstClr val="white"/>
                </a:solidFill>
                <a:effectLst>
                  <a:outerShdw blurRad="38100" dist="38100" dir="2700000" algn="tl">
                    <a:srgbClr val="000000">
                      <a:alpha val="43137"/>
                    </a:srgbClr>
                  </a:outerShdw>
                </a:effectLst>
              </a:rPr>
              <a:t>Design</a:t>
            </a:r>
            <a:endParaRPr lang="en-CA" b="1" dirty="0"/>
          </a:p>
        </p:txBody>
      </p:sp>
      <p:sp>
        <p:nvSpPr>
          <p:cNvPr id="3" name="Content Placeholder 2"/>
          <p:cNvSpPr>
            <a:spLocks noGrp="1"/>
          </p:cNvSpPr>
          <p:nvPr>
            <p:ph idx="1"/>
          </p:nvPr>
        </p:nvSpPr>
        <p:spPr>
          <a:xfrm>
            <a:off x="804333" y="1701800"/>
            <a:ext cx="10625668" cy="4614333"/>
          </a:xfrm>
          <a:solidFill>
            <a:schemeClr val="accent4">
              <a:lumMod val="20000"/>
              <a:lumOff val="80000"/>
            </a:schemeClr>
          </a:solidFill>
        </p:spPr>
        <p:txBody>
          <a:bodyPr>
            <a:normAutofit lnSpcReduction="10000"/>
          </a:bodyPr>
          <a:lstStyle/>
          <a:p>
            <a:pPr lvl="0"/>
            <a:r>
              <a:rPr lang="en-CA" sz="2400" dirty="0">
                <a:solidFill>
                  <a:prstClr val="black"/>
                </a:solidFill>
              </a:rPr>
              <a:t>World-leading experts in auction design </a:t>
            </a:r>
            <a:r>
              <a:rPr lang="en-CA" sz="2400" dirty="0" smtClean="0">
                <a:solidFill>
                  <a:prstClr val="black"/>
                </a:solidFill>
              </a:rPr>
              <a:t/>
            </a:r>
            <a:br>
              <a:rPr lang="en-CA" sz="2400" dirty="0" smtClean="0">
                <a:solidFill>
                  <a:prstClr val="black"/>
                </a:solidFill>
              </a:rPr>
            </a:br>
            <a:r>
              <a:rPr lang="en-CA" sz="2400" dirty="0" smtClean="0">
                <a:solidFill>
                  <a:prstClr val="black"/>
                </a:solidFill>
              </a:rPr>
              <a:t>(</a:t>
            </a:r>
            <a:r>
              <a:rPr lang="en-CA" sz="2400" dirty="0">
                <a:solidFill>
                  <a:prstClr val="black"/>
                </a:solidFill>
              </a:rPr>
              <a:t>Market Design Inc.) advised the ministry </a:t>
            </a:r>
            <a:br>
              <a:rPr lang="en-CA" sz="2400" dirty="0">
                <a:solidFill>
                  <a:prstClr val="black"/>
                </a:solidFill>
              </a:rPr>
            </a:br>
            <a:r>
              <a:rPr lang="en-CA" sz="2400" dirty="0">
                <a:solidFill>
                  <a:prstClr val="black"/>
                </a:solidFill>
              </a:rPr>
              <a:t>on MPS</a:t>
            </a:r>
            <a:br>
              <a:rPr lang="en-CA" sz="2400" dirty="0">
                <a:solidFill>
                  <a:prstClr val="black"/>
                </a:solidFill>
              </a:rPr>
            </a:br>
            <a:endParaRPr lang="en-CA" sz="2400" dirty="0">
              <a:solidFill>
                <a:prstClr val="black"/>
              </a:solidFill>
            </a:endParaRPr>
          </a:p>
          <a:p>
            <a:pPr lvl="0"/>
            <a:r>
              <a:rPr lang="en-CA" sz="2400" dirty="0">
                <a:solidFill>
                  <a:prstClr val="black"/>
                </a:solidFill>
              </a:rPr>
              <a:t>MPS auction design ensures that:</a:t>
            </a:r>
          </a:p>
          <a:p>
            <a:pPr lvl="1"/>
            <a:r>
              <a:rPr lang="en-CA" sz="2400" dirty="0">
                <a:solidFill>
                  <a:prstClr val="black"/>
                </a:solidFill>
              </a:rPr>
              <a:t>Winning bids represent competitive market </a:t>
            </a:r>
            <a:r>
              <a:rPr lang="en-CA" sz="2400" dirty="0" smtClean="0">
                <a:solidFill>
                  <a:prstClr val="black"/>
                </a:solidFill>
              </a:rPr>
              <a:t>prices;</a:t>
            </a:r>
            <a:endParaRPr lang="en-CA" sz="2400" dirty="0">
              <a:solidFill>
                <a:prstClr val="black"/>
              </a:solidFill>
            </a:endParaRPr>
          </a:p>
          <a:p>
            <a:pPr lvl="1"/>
            <a:r>
              <a:rPr lang="en-CA" sz="2400" dirty="0">
                <a:solidFill>
                  <a:prstClr val="black"/>
                </a:solidFill>
              </a:rPr>
              <a:t>Auctions are transparent and </a:t>
            </a:r>
            <a:r>
              <a:rPr lang="en-CA" sz="2400" dirty="0" smtClean="0">
                <a:solidFill>
                  <a:prstClr val="black"/>
                </a:solidFill>
              </a:rPr>
              <a:t>open;</a:t>
            </a:r>
            <a:endParaRPr lang="en-CA" sz="2400" dirty="0">
              <a:solidFill>
                <a:prstClr val="black"/>
              </a:solidFill>
            </a:endParaRPr>
          </a:p>
          <a:p>
            <a:pPr lvl="1"/>
            <a:r>
              <a:rPr lang="en-CA" sz="2400" dirty="0">
                <a:solidFill>
                  <a:prstClr val="black"/>
                </a:solidFill>
              </a:rPr>
              <a:t>Auction rules and procedures follow industry “best practices</a:t>
            </a:r>
            <a:r>
              <a:rPr lang="en-CA" sz="2400" dirty="0" smtClean="0">
                <a:solidFill>
                  <a:prstClr val="black"/>
                </a:solidFill>
              </a:rPr>
              <a:t>”;</a:t>
            </a:r>
            <a:endParaRPr lang="en-CA" sz="2400" dirty="0">
              <a:solidFill>
                <a:prstClr val="black"/>
              </a:solidFill>
            </a:endParaRPr>
          </a:p>
          <a:p>
            <a:pPr lvl="1"/>
            <a:r>
              <a:rPr lang="en-CA" sz="2400" dirty="0">
                <a:solidFill>
                  <a:prstClr val="black"/>
                </a:solidFill>
              </a:rPr>
              <a:t>Auctioning 20% of Provincial AAC establishes valid comparisons with timber harvested under other </a:t>
            </a:r>
            <a:r>
              <a:rPr lang="en-CA" sz="2400" dirty="0" smtClean="0">
                <a:solidFill>
                  <a:prstClr val="black"/>
                </a:solidFill>
              </a:rPr>
              <a:t>tenures;</a:t>
            </a:r>
            <a:endParaRPr lang="en-CA" sz="2400" dirty="0">
              <a:solidFill>
                <a:prstClr val="black"/>
              </a:solidFill>
            </a:endParaRPr>
          </a:p>
          <a:p>
            <a:pPr lvl="1"/>
            <a:r>
              <a:rPr lang="en-CA" sz="2400" dirty="0">
                <a:solidFill>
                  <a:prstClr val="black"/>
                </a:solidFill>
              </a:rPr>
              <a:t>BCTS program size is sufficient for estimating the average market prices of all harvests from long-term </a:t>
            </a:r>
            <a:r>
              <a:rPr lang="en-CA" sz="2400" dirty="0" smtClean="0">
                <a:solidFill>
                  <a:prstClr val="black"/>
                </a:solidFill>
              </a:rPr>
              <a:t>tenures.</a:t>
            </a:r>
            <a:endParaRPr lang="en-CA" sz="2400" dirty="0">
              <a:solidFill>
                <a:prstClr val="black"/>
              </a:solidFill>
            </a:endParaRPr>
          </a:p>
          <a:p>
            <a:endParaRPr lang="en-CA" dirty="0"/>
          </a:p>
        </p:txBody>
      </p:sp>
    </p:spTree>
    <p:extLst>
      <p:ext uri="{BB962C8B-B14F-4D97-AF65-F5344CB8AC3E}">
        <p14:creationId xmlns:p14="http://schemas.microsoft.com/office/powerpoint/2010/main" val="19330944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dirty="0" smtClean="0"/>
              <a:t>Block VE 105 – brushing plans</a:t>
            </a:r>
            <a:endParaRPr lang="en-CA"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70310" y="2371865"/>
            <a:ext cx="5427429" cy="40635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839" y="2654441"/>
            <a:ext cx="2581275"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0464" y="4545691"/>
            <a:ext cx="6915150" cy="1323975"/>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7121" y="1866419"/>
            <a:ext cx="7199446" cy="7779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68121" y="2690604"/>
            <a:ext cx="2562225" cy="101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75535" y="1574377"/>
            <a:ext cx="1901031" cy="2536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33839" y="4133813"/>
            <a:ext cx="5611053" cy="369332"/>
          </a:xfrm>
          <a:prstGeom prst="rect">
            <a:avLst/>
          </a:prstGeom>
          <a:noFill/>
        </p:spPr>
        <p:txBody>
          <a:bodyPr wrap="square" rtlCol="0">
            <a:spAutoFit/>
          </a:bodyPr>
          <a:lstStyle/>
          <a:p>
            <a:r>
              <a:rPr lang="en-CA" dirty="0" smtClean="0"/>
              <a:t>Schedule of Silviculture treatments for VE105</a:t>
            </a:r>
            <a:endParaRPr lang="en-CA" dirty="0"/>
          </a:p>
        </p:txBody>
      </p:sp>
      <p:sp>
        <p:nvSpPr>
          <p:cNvPr id="5" name="TextBox 4"/>
          <p:cNvSpPr txBox="1"/>
          <p:nvPr/>
        </p:nvSpPr>
        <p:spPr>
          <a:xfrm>
            <a:off x="733839" y="1489139"/>
            <a:ext cx="5141843" cy="369332"/>
          </a:xfrm>
          <a:prstGeom prst="rect">
            <a:avLst/>
          </a:prstGeom>
          <a:noFill/>
        </p:spPr>
        <p:txBody>
          <a:bodyPr wrap="square" rtlCol="0">
            <a:spAutoFit/>
          </a:bodyPr>
          <a:lstStyle/>
          <a:p>
            <a:r>
              <a:rPr lang="en-CA" dirty="0" smtClean="0"/>
              <a:t>Results of 2013 regen survey </a:t>
            </a:r>
            <a:endParaRPr lang="en-CA" dirty="0"/>
          </a:p>
        </p:txBody>
      </p:sp>
      <p:sp>
        <p:nvSpPr>
          <p:cNvPr id="6" name="TextBox 5"/>
          <p:cNvSpPr txBox="1"/>
          <p:nvPr/>
        </p:nvSpPr>
        <p:spPr>
          <a:xfrm>
            <a:off x="6075535" y="1574377"/>
            <a:ext cx="1610139" cy="369332"/>
          </a:xfrm>
          <a:prstGeom prst="rect">
            <a:avLst/>
          </a:prstGeom>
          <a:solidFill>
            <a:schemeClr val="bg1">
              <a:alpha val="79000"/>
            </a:schemeClr>
          </a:solidFill>
        </p:spPr>
        <p:txBody>
          <a:bodyPr wrap="square" rtlCol="0">
            <a:spAutoFit/>
          </a:bodyPr>
          <a:lstStyle/>
          <a:p>
            <a:r>
              <a:rPr lang="en-CA" dirty="0" err="1" smtClean="0"/>
              <a:t>Cw</a:t>
            </a:r>
            <a:r>
              <a:rPr lang="en-CA" dirty="0" smtClean="0"/>
              <a:t> 2013 photo</a:t>
            </a:r>
            <a:endParaRPr lang="en-CA" dirty="0"/>
          </a:p>
        </p:txBody>
      </p:sp>
      <p:sp>
        <p:nvSpPr>
          <p:cNvPr id="7" name="TextBox 6"/>
          <p:cNvSpPr txBox="1"/>
          <p:nvPr/>
        </p:nvSpPr>
        <p:spPr>
          <a:xfrm>
            <a:off x="8143461" y="6089165"/>
            <a:ext cx="3405809" cy="369332"/>
          </a:xfrm>
          <a:prstGeom prst="rect">
            <a:avLst/>
          </a:prstGeom>
          <a:solidFill>
            <a:schemeClr val="accent3">
              <a:lumMod val="40000"/>
              <a:lumOff val="60000"/>
            </a:schemeClr>
          </a:solidFill>
        </p:spPr>
        <p:txBody>
          <a:bodyPr wrap="square" rtlCol="0">
            <a:spAutoFit/>
          </a:bodyPr>
          <a:lstStyle/>
          <a:p>
            <a:r>
              <a:rPr lang="en-CA" dirty="0" smtClean="0"/>
              <a:t>Drone photo VE105 Nov 10, 2017 </a:t>
            </a:r>
            <a:endParaRPr lang="en-CA" dirty="0"/>
          </a:p>
        </p:txBody>
      </p:sp>
      <p:pic>
        <p:nvPicPr>
          <p:cNvPr id="1032"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89516" y="0"/>
            <a:ext cx="3602484" cy="2690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10137914" y="2321273"/>
            <a:ext cx="2054086" cy="369332"/>
          </a:xfrm>
          <a:prstGeom prst="rect">
            <a:avLst/>
          </a:prstGeom>
          <a:solidFill>
            <a:schemeClr val="accent3">
              <a:lumMod val="40000"/>
              <a:lumOff val="60000"/>
            </a:schemeClr>
          </a:solidFill>
        </p:spPr>
        <p:txBody>
          <a:bodyPr wrap="square" rtlCol="0">
            <a:spAutoFit/>
          </a:bodyPr>
          <a:lstStyle/>
          <a:p>
            <a:r>
              <a:rPr lang="en-CA" dirty="0" smtClean="0"/>
              <a:t>Dave </a:t>
            </a:r>
            <a:r>
              <a:rPr lang="en-CA" dirty="0"/>
              <a:t>C</a:t>
            </a:r>
            <a:r>
              <a:rPr lang="en-CA" dirty="0" smtClean="0"/>
              <a:t>lyne’s photo</a:t>
            </a:r>
            <a:endParaRPr lang="en-CA" dirty="0"/>
          </a:p>
        </p:txBody>
      </p:sp>
      <p:sp>
        <p:nvSpPr>
          <p:cNvPr id="10" name="Freeform 9"/>
          <p:cNvSpPr/>
          <p:nvPr/>
        </p:nvSpPr>
        <p:spPr>
          <a:xfrm>
            <a:off x="2504661" y="5387009"/>
            <a:ext cx="1729409" cy="298174"/>
          </a:xfrm>
          <a:custGeom>
            <a:avLst/>
            <a:gdLst>
              <a:gd name="connsiteX0" fmla="*/ 1636643 w 1729409"/>
              <a:gd name="connsiteY0" fmla="*/ 278295 h 298174"/>
              <a:gd name="connsiteX1" fmla="*/ 1656522 w 1729409"/>
              <a:gd name="connsiteY1" fmla="*/ 245165 h 298174"/>
              <a:gd name="connsiteX2" fmla="*/ 1676400 w 1729409"/>
              <a:gd name="connsiteY2" fmla="*/ 225287 h 298174"/>
              <a:gd name="connsiteX3" fmla="*/ 1729409 w 1729409"/>
              <a:gd name="connsiteY3" fmla="*/ 165652 h 298174"/>
              <a:gd name="connsiteX4" fmla="*/ 1722782 w 1729409"/>
              <a:gd name="connsiteY4" fmla="*/ 72887 h 298174"/>
              <a:gd name="connsiteX5" fmla="*/ 1709530 w 1729409"/>
              <a:gd name="connsiteY5" fmla="*/ 33130 h 298174"/>
              <a:gd name="connsiteX6" fmla="*/ 1689652 w 1729409"/>
              <a:gd name="connsiteY6" fmla="*/ 13252 h 298174"/>
              <a:gd name="connsiteX7" fmla="*/ 1656522 w 1729409"/>
              <a:gd name="connsiteY7" fmla="*/ 6626 h 298174"/>
              <a:gd name="connsiteX8" fmla="*/ 1630017 w 1729409"/>
              <a:gd name="connsiteY8" fmla="*/ 0 h 298174"/>
              <a:gd name="connsiteX9" fmla="*/ 1490869 w 1729409"/>
              <a:gd name="connsiteY9" fmla="*/ 13252 h 298174"/>
              <a:gd name="connsiteX10" fmla="*/ 1470991 w 1729409"/>
              <a:gd name="connsiteY10" fmla="*/ 19878 h 298174"/>
              <a:gd name="connsiteX11" fmla="*/ 1404730 w 1729409"/>
              <a:gd name="connsiteY11" fmla="*/ 33130 h 298174"/>
              <a:gd name="connsiteX12" fmla="*/ 1384852 w 1729409"/>
              <a:gd name="connsiteY12" fmla="*/ 39756 h 298174"/>
              <a:gd name="connsiteX13" fmla="*/ 1086678 w 1729409"/>
              <a:gd name="connsiteY13" fmla="*/ 39756 h 298174"/>
              <a:gd name="connsiteX14" fmla="*/ 364435 w 1729409"/>
              <a:gd name="connsiteY14" fmla="*/ 33130 h 298174"/>
              <a:gd name="connsiteX15" fmla="*/ 39756 w 1729409"/>
              <a:gd name="connsiteY15" fmla="*/ 53008 h 298174"/>
              <a:gd name="connsiteX16" fmla="*/ 19878 w 1729409"/>
              <a:gd name="connsiteY16" fmla="*/ 72887 h 298174"/>
              <a:gd name="connsiteX17" fmla="*/ 6626 w 1729409"/>
              <a:gd name="connsiteY17" fmla="*/ 92765 h 298174"/>
              <a:gd name="connsiteX18" fmla="*/ 0 w 1729409"/>
              <a:gd name="connsiteY18" fmla="*/ 112643 h 298174"/>
              <a:gd name="connsiteX19" fmla="*/ 6626 w 1729409"/>
              <a:gd name="connsiteY19" fmla="*/ 139148 h 298174"/>
              <a:gd name="connsiteX20" fmla="*/ 59635 w 1729409"/>
              <a:gd name="connsiteY20" fmla="*/ 178904 h 298174"/>
              <a:gd name="connsiteX21" fmla="*/ 139148 w 1729409"/>
              <a:gd name="connsiteY21" fmla="*/ 231913 h 298174"/>
              <a:gd name="connsiteX22" fmla="*/ 205409 w 1729409"/>
              <a:gd name="connsiteY22" fmla="*/ 238539 h 298174"/>
              <a:gd name="connsiteX23" fmla="*/ 225287 w 1729409"/>
              <a:gd name="connsiteY23" fmla="*/ 251791 h 298174"/>
              <a:gd name="connsiteX24" fmla="*/ 344556 w 1729409"/>
              <a:gd name="connsiteY24" fmla="*/ 265043 h 298174"/>
              <a:gd name="connsiteX25" fmla="*/ 404191 w 1729409"/>
              <a:gd name="connsiteY25" fmla="*/ 278295 h 298174"/>
              <a:gd name="connsiteX26" fmla="*/ 563217 w 1729409"/>
              <a:gd name="connsiteY26" fmla="*/ 298174 h 298174"/>
              <a:gd name="connsiteX27" fmla="*/ 808382 w 1729409"/>
              <a:gd name="connsiteY27" fmla="*/ 291548 h 298174"/>
              <a:gd name="connsiteX28" fmla="*/ 828261 w 1729409"/>
              <a:gd name="connsiteY28" fmla="*/ 284921 h 298174"/>
              <a:gd name="connsiteX29" fmla="*/ 861391 w 1729409"/>
              <a:gd name="connsiteY29" fmla="*/ 278295 h 298174"/>
              <a:gd name="connsiteX30" fmla="*/ 1431235 w 1729409"/>
              <a:gd name="connsiteY30" fmla="*/ 284921 h 298174"/>
              <a:gd name="connsiteX31" fmla="*/ 1663148 w 1729409"/>
              <a:gd name="connsiteY31" fmla="*/ 284921 h 298174"/>
              <a:gd name="connsiteX32" fmla="*/ 1669774 w 1729409"/>
              <a:gd name="connsiteY32" fmla="*/ 231913 h 298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29409" h="298174">
                <a:moveTo>
                  <a:pt x="1636643" y="278295"/>
                </a:moveTo>
                <a:cubicBezTo>
                  <a:pt x="1643269" y="267252"/>
                  <a:pt x="1648795" y="255468"/>
                  <a:pt x="1656522" y="245165"/>
                </a:cubicBezTo>
                <a:cubicBezTo>
                  <a:pt x="1662144" y="237669"/>
                  <a:pt x="1670068" y="232195"/>
                  <a:pt x="1676400" y="225287"/>
                </a:cubicBezTo>
                <a:cubicBezTo>
                  <a:pt x="1694372" y="205681"/>
                  <a:pt x="1711739" y="185530"/>
                  <a:pt x="1729409" y="165652"/>
                </a:cubicBezTo>
                <a:cubicBezTo>
                  <a:pt x="1727200" y="134730"/>
                  <a:pt x="1727381" y="103544"/>
                  <a:pt x="1722782" y="72887"/>
                </a:cubicBezTo>
                <a:cubicBezTo>
                  <a:pt x="1720710" y="59072"/>
                  <a:pt x="1719408" y="43008"/>
                  <a:pt x="1709530" y="33130"/>
                </a:cubicBezTo>
                <a:cubicBezTo>
                  <a:pt x="1702904" y="26504"/>
                  <a:pt x="1698033" y="17443"/>
                  <a:pt x="1689652" y="13252"/>
                </a:cubicBezTo>
                <a:cubicBezTo>
                  <a:pt x="1679579" y="8215"/>
                  <a:pt x="1667516" y="9069"/>
                  <a:pt x="1656522" y="6626"/>
                </a:cubicBezTo>
                <a:cubicBezTo>
                  <a:pt x="1647632" y="4650"/>
                  <a:pt x="1638852" y="2209"/>
                  <a:pt x="1630017" y="0"/>
                </a:cubicBezTo>
                <a:cubicBezTo>
                  <a:pt x="1589667" y="2882"/>
                  <a:pt x="1533686" y="4689"/>
                  <a:pt x="1490869" y="13252"/>
                </a:cubicBezTo>
                <a:cubicBezTo>
                  <a:pt x="1484020" y="14622"/>
                  <a:pt x="1477707" y="17959"/>
                  <a:pt x="1470991" y="19878"/>
                </a:cubicBezTo>
                <a:cubicBezTo>
                  <a:pt x="1443314" y="27786"/>
                  <a:pt x="1435971" y="27923"/>
                  <a:pt x="1404730" y="33130"/>
                </a:cubicBezTo>
                <a:cubicBezTo>
                  <a:pt x="1398104" y="35339"/>
                  <a:pt x="1391724" y="38507"/>
                  <a:pt x="1384852" y="39756"/>
                </a:cubicBezTo>
                <a:cubicBezTo>
                  <a:pt x="1285797" y="57766"/>
                  <a:pt x="1188620" y="41152"/>
                  <a:pt x="1086678" y="39756"/>
                </a:cubicBezTo>
                <a:lnTo>
                  <a:pt x="364435" y="33130"/>
                </a:lnTo>
                <a:cubicBezTo>
                  <a:pt x="325413" y="33978"/>
                  <a:pt x="122741" y="-16147"/>
                  <a:pt x="39756" y="53008"/>
                </a:cubicBezTo>
                <a:cubicBezTo>
                  <a:pt x="32557" y="59007"/>
                  <a:pt x="25877" y="65688"/>
                  <a:pt x="19878" y="72887"/>
                </a:cubicBezTo>
                <a:cubicBezTo>
                  <a:pt x="14780" y="79005"/>
                  <a:pt x="10187" y="85642"/>
                  <a:pt x="6626" y="92765"/>
                </a:cubicBezTo>
                <a:cubicBezTo>
                  <a:pt x="3502" y="99012"/>
                  <a:pt x="2209" y="106017"/>
                  <a:pt x="0" y="112643"/>
                </a:cubicBezTo>
                <a:cubicBezTo>
                  <a:pt x="2209" y="121478"/>
                  <a:pt x="1799" y="131425"/>
                  <a:pt x="6626" y="139148"/>
                </a:cubicBezTo>
                <a:cubicBezTo>
                  <a:pt x="25617" y="169533"/>
                  <a:pt x="33417" y="162518"/>
                  <a:pt x="59635" y="178904"/>
                </a:cubicBezTo>
                <a:cubicBezTo>
                  <a:pt x="80031" y="191651"/>
                  <a:pt x="119752" y="229973"/>
                  <a:pt x="139148" y="231913"/>
                </a:cubicBezTo>
                <a:lnTo>
                  <a:pt x="205409" y="238539"/>
                </a:lnTo>
                <a:cubicBezTo>
                  <a:pt x="212035" y="242956"/>
                  <a:pt x="218164" y="248230"/>
                  <a:pt x="225287" y="251791"/>
                </a:cubicBezTo>
                <a:cubicBezTo>
                  <a:pt x="256904" y="267600"/>
                  <a:pt x="332138" y="264215"/>
                  <a:pt x="344556" y="265043"/>
                </a:cubicBezTo>
                <a:cubicBezTo>
                  <a:pt x="364434" y="269460"/>
                  <a:pt x="384058" y="275244"/>
                  <a:pt x="404191" y="278295"/>
                </a:cubicBezTo>
                <a:cubicBezTo>
                  <a:pt x="457009" y="286298"/>
                  <a:pt x="563217" y="298174"/>
                  <a:pt x="563217" y="298174"/>
                </a:cubicBezTo>
                <a:cubicBezTo>
                  <a:pt x="644939" y="295965"/>
                  <a:pt x="726733" y="295631"/>
                  <a:pt x="808382" y="291548"/>
                </a:cubicBezTo>
                <a:cubicBezTo>
                  <a:pt x="815358" y="291199"/>
                  <a:pt x="821485" y="286615"/>
                  <a:pt x="828261" y="284921"/>
                </a:cubicBezTo>
                <a:cubicBezTo>
                  <a:pt x="839187" y="282189"/>
                  <a:pt x="850348" y="280504"/>
                  <a:pt x="861391" y="278295"/>
                </a:cubicBezTo>
                <a:lnTo>
                  <a:pt x="1431235" y="284921"/>
                </a:lnTo>
                <a:cubicBezTo>
                  <a:pt x="1682192" y="289991"/>
                  <a:pt x="1292134" y="301788"/>
                  <a:pt x="1663148" y="284921"/>
                </a:cubicBezTo>
                <a:cubicBezTo>
                  <a:pt x="1671917" y="249846"/>
                  <a:pt x="1669774" y="267524"/>
                  <a:pt x="1669774" y="23191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TextBox 14"/>
          <p:cNvSpPr txBox="1"/>
          <p:nvPr/>
        </p:nvSpPr>
        <p:spPr>
          <a:xfrm>
            <a:off x="1027044" y="5827120"/>
            <a:ext cx="5022276" cy="923330"/>
          </a:xfrm>
          <a:prstGeom prst="rect">
            <a:avLst/>
          </a:prstGeom>
          <a:noFill/>
        </p:spPr>
        <p:txBody>
          <a:bodyPr wrap="square" rtlCol="0">
            <a:spAutoFit/>
          </a:bodyPr>
          <a:lstStyle/>
          <a:p>
            <a:r>
              <a:rPr lang="en-CA" dirty="0" smtClean="0"/>
              <a:t>Note: form of treatment is under consideration and may be switched to manual brushing</a:t>
            </a:r>
          </a:p>
          <a:p>
            <a:endParaRPr lang="en-CA" dirty="0"/>
          </a:p>
        </p:txBody>
      </p:sp>
      <p:cxnSp>
        <p:nvCxnSpPr>
          <p:cNvPr id="1024" name="Straight Arrow Connector 1023"/>
          <p:cNvCxnSpPr/>
          <p:nvPr/>
        </p:nvCxnSpPr>
        <p:spPr>
          <a:xfrm flipV="1">
            <a:off x="740464" y="5536097"/>
            <a:ext cx="1538910" cy="467138"/>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36" name="Straight Connector 1035"/>
          <p:cNvCxnSpPr/>
          <p:nvPr/>
        </p:nvCxnSpPr>
        <p:spPr>
          <a:xfrm>
            <a:off x="733839" y="6003235"/>
            <a:ext cx="352839" cy="0"/>
          </a:xfrm>
          <a:prstGeom prst="line">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01274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dirty="0"/>
              <a:t>TSL A92172 VE116 Planning</a:t>
            </a:r>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49399" y="2439472"/>
            <a:ext cx="5039037" cy="24936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099" y="4916867"/>
            <a:ext cx="5029337" cy="8899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78111" y="2551182"/>
            <a:ext cx="4103687" cy="305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21223" y="5118169"/>
            <a:ext cx="2060575"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7"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9099" y="1632295"/>
            <a:ext cx="5029337" cy="10394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10422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dirty="0"/>
              <a:t>TSL A92172 </a:t>
            </a:r>
            <a:r>
              <a:rPr lang="en-CA" dirty="0" smtClean="0"/>
              <a:t>VE116 Planning</a:t>
            </a:r>
            <a:endParaRPr lang="en-CA"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80834" y="3107043"/>
            <a:ext cx="4698609" cy="3341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483" y="1545535"/>
            <a:ext cx="6200775" cy="449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483" y="1545535"/>
            <a:ext cx="1743696" cy="36179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9"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35437" y="4316689"/>
            <a:ext cx="2171700" cy="2200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73723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dirty="0" smtClean="0"/>
              <a:t>TSL A92172 Silviculture</a:t>
            </a:r>
            <a:endParaRPr lang="en-CA"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4887" y="1627074"/>
            <a:ext cx="6321287" cy="4555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5812" y="1697491"/>
            <a:ext cx="3150084" cy="17611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878418" y="1297381"/>
            <a:ext cx="3677480" cy="400110"/>
          </a:xfrm>
          <a:prstGeom prst="rect">
            <a:avLst/>
          </a:prstGeom>
          <a:solidFill>
            <a:schemeClr val="accent3">
              <a:lumMod val="60000"/>
              <a:lumOff val="40000"/>
            </a:schemeClr>
          </a:solidFill>
        </p:spPr>
        <p:txBody>
          <a:bodyPr wrap="square" rtlCol="0">
            <a:spAutoFit/>
          </a:bodyPr>
          <a:lstStyle/>
          <a:p>
            <a:r>
              <a:rPr lang="en-CA" sz="2000" dirty="0" smtClean="0"/>
              <a:t>TSL A92172 Blocks, area, volume</a:t>
            </a:r>
            <a:endParaRPr lang="en-CA" sz="2000" dirty="0"/>
          </a:p>
        </p:txBody>
      </p:sp>
      <p:cxnSp>
        <p:nvCxnSpPr>
          <p:cNvPr id="6" name="Straight Arrow Connector 5"/>
          <p:cNvCxnSpPr/>
          <p:nvPr/>
        </p:nvCxnSpPr>
        <p:spPr>
          <a:xfrm flipH="1" flipV="1">
            <a:off x="5300871" y="2710482"/>
            <a:ext cx="3104941" cy="204996"/>
          </a:xfrm>
          <a:prstGeom prst="straightConnector1">
            <a:avLst/>
          </a:prstGeom>
          <a:ln w="25400">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5300871" y="2341151"/>
            <a:ext cx="3104941" cy="369331"/>
          </a:xfrm>
          <a:prstGeom prst="straightConnector1">
            <a:avLst/>
          </a:prstGeom>
          <a:ln w="254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4737653" y="2431774"/>
            <a:ext cx="1358347" cy="212035"/>
          </a:xfrm>
          <a:prstGeom prst="straightConnector1">
            <a:avLst/>
          </a:prstGeom>
          <a:ln w="254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8961" y="3815697"/>
            <a:ext cx="5649991" cy="1263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p:cNvSpPr txBox="1"/>
          <p:nvPr/>
        </p:nvSpPr>
        <p:spPr>
          <a:xfrm>
            <a:off x="5848961" y="3446365"/>
            <a:ext cx="2892443" cy="369332"/>
          </a:xfrm>
          <a:prstGeom prst="rect">
            <a:avLst/>
          </a:prstGeom>
          <a:solidFill>
            <a:schemeClr val="accent3">
              <a:lumMod val="60000"/>
              <a:lumOff val="40000"/>
            </a:schemeClr>
          </a:solidFill>
        </p:spPr>
        <p:txBody>
          <a:bodyPr wrap="square" rtlCol="0">
            <a:spAutoFit/>
          </a:bodyPr>
          <a:lstStyle/>
          <a:p>
            <a:r>
              <a:rPr lang="en-CA" dirty="0" smtClean="0"/>
              <a:t>Silviculture plan for VE116</a:t>
            </a:r>
            <a:endParaRPr lang="en-CA" dirty="0"/>
          </a:p>
        </p:txBody>
      </p:sp>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1413" y="5263667"/>
            <a:ext cx="5649991" cy="1223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Rectangle 19"/>
          <p:cNvSpPr/>
          <p:nvPr/>
        </p:nvSpPr>
        <p:spPr>
          <a:xfrm>
            <a:off x="3091413" y="4894335"/>
            <a:ext cx="2645404" cy="369332"/>
          </a:xfrm>
          <a:prstGeom prst="rect">
            <a:avLst/>
          </a:prstGeom>
          <a:solidFill>
            <a:schemeClr val="accent3">
              <a:lumMod val="60000"/>
              <a:lumOff val="40000"/>
            </a:schemeClr>
          </a:solidFill>
        </p:spPr>
        <p:txBody>
          <a:bodyPr wrap="none">
            <a:spAutoFit/>
          </a:bodyPr>
          <a:lstStyle/>
          <a:p>
            <a:r>
              <a:rPr lang="en-CA" dirty="0"/>
              <a:t>Silviculture plan for </a:t>
            </a:r>
            <a:r>
              <a:rPr lang="en-CA" dirty="0" smtClean="0"/>
              <a:t>VE118</a:t>
            </a:r>
            <a:endParaRPr lang="en-CA" dirty="0"/>
          </a:p>
        </p:txBody>
      </p:sp>
    </p:spTree>
    <p:extLst>
      <p:ext uri="{BB962C8B-B14F-4D97-AF65-F5344CB8AC3E}">
        <p14:creationId xmlns:p14="http://schemas.microsoft.com/office/powerpoint/2010/main" val="10319451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b="1" dirty="0" smtClean="0">
                <a:solidFill>
                  <a:schemeClr val="bg1"/>
                </a:solidFill>
              </a:rPr>
              <a:t>Our BIGGEST Challenges</a:t>
            </a:r>
            <a:endParaRPr lang="en-CA" b="1" dirty="0">
              <a:solidFill>
                <a:schemeClr val="bg1"/>
              </a:solidFill>
            </a:endParaRPr>
          </a:p>
        </p:txBody>
      </p:sp>
      <p:sp>
        <p:nvSpPr>
          <p:cNvPr id="3" name="Content Placeholder 2"/>
          <p:cNvSpPr>
            <a:spLocks noGrp="1"/>
          </p:cNvSpPr>
          <p:nvPr>
            <p:ph idx="1"/>
          </p:nvPr>
        </p:nvSpPr>
        <p:spPr>
          <a:xfrm>
            <a:off x="905933" y="1752600"/>
            <a:ext cx="10439399" cy="4546600"/>
          </a:xfrm>
          <a:solidFill>
            <a:schemeClr val="accent1">
              <a:lumMod val="50000"/>
            </a:schemeClr>
          </a:solidFill>
        </p:spPr>
        <p:txBody>
          <a:bodyPr/>
          <a:lstStyle/>
          <a:p>
            <a:endParaRPr lang="en-CA" b="1" dirty="0" smtClean="0">
              <a:solidFill>
                <a:schemeClr val="bg1"/>
              </a:solidFill>
            </a:endParaRPr>
          </a:p>
          <a:p>
            <a:endParaRPr lang="en-CA" b="1" dirty="0" smtClean="0">
              <a:solidFill>
                <a:schemeClr val="bg1"/>
              </a:solidFill>
            </a:endParaRPr>
          </a:p>
          <a:p>
            <a:r>
              <a:rPr lang="en-CA" b="1" dirty="0" smtClean="0">
                <a:solidFill>
                  <a:schemeClr val="bg1"/>
                </a:solidFill>
              </a:rPr>
              <a:t>Meeting First Nation Expectations for Reconciliation</a:t>
            </a:r>
          </a:p>
          <a:p>
            <a:r>
              <a:rPr lang="en-CA" b="1" dirty="0" smtClean="0">
                <a:solidFill>
                  <a:schemeClr val="bg1"/>
                </a:solidFill>
              </a:rPr>
              <a:t>Species at Risk -  hot spots like Chilliwack and Sunshine Coast</a:t>
            </a:r>
          </a:p>
          <a:p>
            <a:r>
              <a:rPr lang="en-CA" b="1" dirty="0" smtClean="0">
                <a:solidFill>
                  <a:schemeClr val="bg1"/>
                </a:solidFill>
              </a:rPr>
              <a:t>Social License -  uphill in bare feet</a:t>
            </a:r>
          </a:p>
          <a:p>
            <a:pPr marL="0" indent="0">
              <a:buNone/>
            </a:pPr>
            <a:r>
              <a:rPr lang="en-CA" b="1" dirty="0"/>
              <a:t> </a:t>
            </a:r>
          </a:p>
        </p:txBody>
      </p:sp>
    </p:spTree>
    <p:extLst>
      <p:ext uri="{BB962C8B-B14F-4D97-AF65-F5344CB8AC3E}">
        <p14:creationId xmlns:p14="http://schemas.microsoft.com/office/powerpoint/2010/main" val="3976117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Workshop Scope and Intended Outcomes</a:t>
            </a:r>
            <a:endParaRPr lang="en-CA" dirty="0"/>
          </a:p>
        </p:txBody>
      </p:sp>
      <p:pic>
        <p:nvPicPr>
          <p:cNvPr id="4" name="Picture 3" descr="\\plane\s63062\BCTS\00195-SOPs\Chinook Logo\Colour - TCH.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55576" y="2996955"/>
            <a:ext cx="7447049" cy="2734057"/>
          </a:xfrm>
          <a:prstGeom prst="rect">
            <a:avLst/>
          </a:prstGeom>
          <a:noFill/>
          <a:ln>
            <a:noFill/>
          </a:ln>
        </p:spPr>
      </p:pic>
    </p:spTree>
    <p:extLst>
      <p:ext uri="{BB962C8B-B14F-4D97-AF65-F5344CB8AC3E}">
        <p14:creationId xmlns:p14="http://schemas.microsoft.com/office/powerpoint/2010/main" val="32893524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The BCTS Mandate and Mission</a:t>
            </a:r>
            <a:endParaRPr lang="en-CA" dirty="0"/>
          </a:p>
        </p:txBody>
      </p:sp>
      <p:sp>
        <p:nvSpPr>
          <p:cNvPr id="3" name="Content Placeholder 2"/>
          <p:cNvSpPr>
            <a:spLocks noGrp="1"/>
          </p:cNvSpPr>
          <p:nvPr>
            <p:ph idx="1"/>
          </p:nvPr>
        </p:nvSpPr>
        <p:spPr/>
        <p:txBody>
          <a:bodyPr>
            <a:normAutofit fontScale="85000" lnSpcReduction="20000"/>
          </a:bodyPr>
          <a:lstStyle/>
          <a:p>
            <a:pPr marL="68580" indent="0">
              <a:buNone/>
            </a:pPr>
            <a:r>
              <a:rPr lang="en-CA" b="1" u="sng" dirty="0"/>
              <a:t>Mandate: </a:t>
            </a:r>
          </a:p>
          <a:p>
            <a:pPr marL="68580" indent="0">
              <a:buNone/>
            </a:pPr>
            <a:r>
              <a:rPr lang="en-CA" dirty="0"/>
              <a:t>Set cost and price benchmarks for timber harvested from public land.</a:t>
            </a:r>
          </a:p>
          <a:p>
            <a:pPr marL="68580" indent="0">
              <a:buNone/>
            </a:pPr>
            <a:endParaRPr lang="en-CA" b="1" u="sng" dirty="0"/>
          </a:p>
          <a:p>
            <a:pPr marL="68580" indent="0">
              <a:buNone/>
            </a:pPr>
            <a:endParaRPr lang="en-CA" b="1" u="sng" dirty="0"/>
          </a:p>
          <a:p>
            <a:pPr marL="68580" indent="0">
              <a:buNone/>
            </a:pPr>
            <a:r>
              <a:rPr lang="en-CA" b="1" u="sng" dirty="0"/>
              <a:t>Mission: </a:t>
            </a:r>
          </a:p>
          <a:p>
            <a:pPr marL="68580" indent="0">
              <a:buNone/>
            </a:pPr>
            <a:r>
              <a:rPr lang="en-CA" dirty="0"/>
              <a:t>Committed to pursuing </a:t>
            </a:r>
            <a:r>
              <a:rPr lang="en-CA" b="1" i="1" dirty="0"/>
              <a:t>excellence </a:t>
            </a:r>
            <a:r>
              <a:rPr lang="en-CA" dirty="0"/>
              <a:t>in all aspects of our business, maintaining </a:t>
            </a:r>
            <a:r>
              <a:rPr lang="en-CA" b="1" i="1" dirty="0"/>
              <a:t>effective relations </a:t>
            </a:r>
            <a:r>
              <a:rPr lang="en-CA" dirty="0"/>
              <a:t>and focusing on </a:t>
            </a:r>
            <a:r>
              <a:rPr lang="en-CA" b="1" i="1" dirty="0"/>
              <a:t>results</a:t>
            </a:r>
            <a:r>
              <a:rPr lang="en-CA" dirty="0"/>
              <a:t>, BC Timber Sales generates </a:t>
            </a:r>
            <a:r>
              <a:rPr lang="en-CA" b="1" i="1" dirty="0"/>
              <a:t>economic prosperity </a:t>
            </a:r>
            <a:r>
              <a:rPr lang="en-CA" dirty="0"/>
              <a:t>for all British Columbians through the </a:t>
            </a:r>
            <a:r>
              <a:rPr lang="en-CA" b="1" i="1" dirty="0"/>
              <a:t>safe, sustainable, </a:t>
            </a:r>
            <a:r>
              <a:rPr lang="en-CA" dirty="0"/>
              <a:t>and </a:t>
            </a:r>
            <a:r>
              <a:rPr lang="en-CA" b="1" dirty="0"/>
              <a:t>r</a:t>
            </a:r>
            <a:r>
              <a:rPr lang="en-CA" b="1" i="1" dirty="0"/>
              <a:t>eliable </a:t>
            </a:r>
            <a:r>
              <a:rPr lang="en-CA" dirty="0"/>
              <a:t>development and auction of Crown timber and by playing a pivotal role in the ministry’s reforestation strategies.</a:t>
            </a:r>
          </a:p>
          <a:p>
            <a:endParaRPr lang="en-CA" dirty="0"/>
          </a:p>
        </p:txBody>
      </p:sp>
    </p:spTree>
    <p:extLst>
      <p:ext uri="{BB962C8B-B14F-4D97-AF65-F5344CB8AC3E}">
        <p14:creationId xmlns:p14="http://schemas.microsoft.com/office/powerpoint/2010/main" val="18851080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BC Forestry by the Numbers</a:t>
            </a:r>
            <a:endParaRPr lang="en-CA" dirty="0"/>
          </a:p>
        </p:txBody>
      </p:sp>
      <p:pic>
        <p:nvPicPr>
          <p:cNvPr id="2050" name="Picture 2" descr="https://www.bcfii.ca/sites/default/files/BC%27s_Forest_Economy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67" y="-136525"/>
            <a:ext cx="14503400" cy="7038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4171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Third-Party Certification</a:t>
            </a:r>
            <a:endParaRPr lang="en-CA" dirty="0"/>
          </a:p>
        </p:txBody>
      </p:sp>
      <p:sp>
        <p:nvSpPr>
          <p:cNvPr id="3" name="Content Placeholder 2"/>
          <p:cNvSpPr>
            <a:spLocks noGrp="1"/>
          </p:cNvSpPr>
          <p:nvPr>
            <p:ph idx="1"/>
          </p:nvPr>
        </p:nvSpPr>
        <p:spPr/>
        <p:txBody>
          <a:bodyPr/>
          <a:lstStyle/>
          <a:p>
            <a:r>
              <a:rPr lang="en-CA" dirty="0" smtClean="0"/>
              <a:t>Three certification schemes in BC: FSC, CSA and SFI</a:t>
            </a:r>
          </a:p>
          <a:p>
            <a:r>
              <a:rPr lang="en-CA" dirty="0" smtClean="0"/>
              <a:t>BCTS is certified to the SFI Forest Management standard</a:t>
            </a:r>
          </a:p>
          <a:p>
            <a:r>
              <a:rPr lang="en-CA" dirty="0" smtClean="0"/>
              <a:t>SFI standard has 13 principles and 15 objectives</a:t>
            </a:r>
          </a:p>
          <a:p>
            <a:r>
              <a:rPr lang="en-CA" dirty="0" smtClean="0"/>
              <a:t>BCTS undergoes regular audits against the SFI standard and its Sustainable Forest Management Plan</a:t>
            </a:r>
            <a:endParaRPr lang="en-CA" dirty="0"/>
          </a:p>
        </p:txBody>
      </p:sp>
    </p:spTree>
    <p:extLst>
      <p:ext uri="{BB962C8B-B14F-4D97-AF65-F5344CB8AC3E}">
        <p14:creationId xmlns:p14="http://schemas.microsoft.com/office/powerpoint/2010/main" val="39046877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Sustainable Forest Mgmt.</a:t>
            </a:r>
            <a:endParaRPr lang="en-CA" dirty="0"/>
          </a:p>
        </p:txBody>
      </p:sp>
      <p:sp>
        <p:nvSpPr>
          <p:cNvPr id="3" name="Content Placeholder 2"/>
          <p:cNvSpPr>
            <a:spLocks noGrp="1"/>
          </p:cNvSpPr>
          <p:nvPr>
            <p:ph idx="1"/>
          </p:nvPr>
        </p:nvSpPr>
        <p:spPr/>
        <p:txBody>
          <a:bodyPr/>
          <a:lstStyle/>
          <a:p>
            <a:r>
              <a:rPr lang="en-CA" sz="2000" dirty="0" smtClean="0">
                <a:latin typeface="+mj-lt"/>
              </a:rPr>
              <a:t>Where does BCTS fit into BC’s Sustainable Forest Management framework?</a:t>
            </a:r>
          </a:p>
        </p:txBody>
      </p:sp>
      <p:graphicFrame>
        <p:nvGraphicFramePr>
          <p:cNvPr id="4" name="Diagram 3"/>
          <p:cNvGraphicFramePr/>
          <p:nvPr>
            <p:extLst>
              <p:ext uri="{D42A27DB-BD31-4B8C-83A1-F6EECF244321}">
                <p14:modId xmlns:p14="http://schemas.microsoft.com/office/powerpoint/2010/main" val="3982532027"/>
              </p:ext>
            </p:extLst>
          </p:nvPr>
        </p:nvGraphicFramePr>
        <p:xfrm>
          <a:off x="2831640" y="3068960"/>
          <a:ext cx="6240693" cy="26963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036277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Workshop Format and Intent.</a:t>
            </a:r>
            <a:endParaRPr lang="en-CA" dirty="0"/>
          </a:p>
        </p:txBody>
      </p:sp>
      <p:sp>
        <p:nvSpPr>
          <p:cNvPr id="3" name="Content Placeholder 2"/>
          <p:cNvSpPr>
            <a:spLocks noGrp="1"/>
          </p:cNvSpPr>
          <p:nvPr>
            <p:ph idx="1"/>
          </p:nvPr>
        </p:nvSpPr>
        <p:spPr/>
        <p:txBody>
          <a:bodyPr/>
          <a:lstStyle/>
          <a:p>
            <a:r>
              <a:rPr lang="en-CA" dirty="0" smtClean="0"/>
              <a:t>Some suggested guidelines:</a:t>
            </a:r>
          </a:p>
          <a:p>
            <a:pPr lvl="1"/>
            <a:r>
              <a:rPr lang="en-CA" dirty="0" smtClean="0"/>
              <a:t>Ask questions</a:t>
            </a:r>
          </a:p>
          <a:p>
            <a:pPr lvl="1"/>
            <a:r>
              <a:rPr lang="en-CA" dirty="0" smtClean="0"/>
              <a:t>Provide opinion</a:t>
            </a:r>
          </a:p>
          <a:p>
            <a:pPr lvl="1"/>
            <a:r>
              <a:rPr lang="en-CA" dirty="0" smtClean="0"/>
              <a:t>Respect and inclusiveness</a:t>
            </a:r>
          </a:p>
          <a:p>
            <a:pPr marL="0" indent="0">
              <a:buNone/>
            </a:pPr>
            <a:endParaRPr lang="en-CA" dirty="0"/>
          </a:p>
          <a:p>
            <a:r>
              <a:rPr lang="en-CA" dirty="0" smtClean="0"/>
              <a:t>Some suggested outcomes:</a:t>
            </a:r>
          </a:p>
          <a:p>
            <a:pPr lvl="1"/>
            <a:r>
              <a:rPr lang="en-CA" dirty="0" smtClean="0"/>
              <a:t>APC recommendations to SCRD and BCTS</a:t>
            </a:r>
          </a:p>
          <a:p>
            <a:pPr lvl="1"/>
            <a:r>
              <a:rPr lang="en-CA" dirty="0" smtClean="0"/>
              <a:t>Review and comment on BCTS Operating Plans</a:t>
            </a:r>
            <a:endParaRPr lang="en-CA" dirty="0"/>
          </a:p>
        </p:txBody>
      </p:sp>
    </p:spTree>
    <p:extLst>
      <p:ext uri="{BB962C8B-B14F-4D97-AF65-F5344CB8AC3E}">
        <p14:creationId xmlns:p14="http://schemas.microsoft.com/office/powerpoint/2010/main" val="5800687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BCTS-SCRD </a:t>
            </a:r>
            <a:br>
              <a:rPr lang="en-CA" dirty="0" smtClean="0"/>
            </a:br>
            <a:r>
              <a:rPr lang="en-CA" dirty="0" smtClean="0"/>
              <a:t>Forest Management Workshops</a:t>
            </a:r>
            <a:endParaRPr lang="en-CA" dirty="0"/>
          </a:p>
        </p:txBody>
      </p:sp>
      <p:sp>
        <p:nvSpPr>
          <p:cNvPr id="3" name="Subtitle 2"/>
          <p:cNvSpPr>
            <a:spLocks noGrp="1"/>
          </p:cNvSpPr>
          <p:nvPr>
            <p:ph type="subTitle" idx="1"/>
          </p:nvPr>
        </p:nvSpPr>
        <p:spPr/>
        <p:txBody>
          <a:bodyPr/>
          <a:lstStyle/>
          <a:p>
            <a:r>
              <a:rPr lang="en-CA" dirty="0" smtClean="0"/>
              <a:t>Overview of Forest Policy</a:t>
            </a:r>
          </a:p>
          <a:p>
            <a:r>
              <a:rPr lang="en-CA" dirty="0" smtClean="0"/>
              <a:t>February 6</a:t>
            </a:r>
            <a:r>
              <a:rPr lang="en-CA" baseline="30000" dirty="0" smtClean="0"/>
              <a:t>th</a:t>
            </a:r>
            <a:r>
              <a:rPr lang="en-CA" dirty="0" smtClean="0"/>
              <a:t>, 2018</a:t>
            </a:r>
            <a:endParaRPr lang="en-CA" dirty="0"/>
          </a:p>
        </p:txBody>
      </p:sp>
      <p:pic>
        <p:nvPicPr>
          <p:cNvPr id="4" name="Picture 3" descr="\\plane\s63062\BCTS\00195-SOPs\Chinook Logo\Colour - TCH.PNG"/>
          <p:cNvPicPr/>
          <p:nvPr/>
        </p:nvPicPr>
        <p:blipFill>
          <a:blip r:embed="rId2">
            <a:extLst>
              <a:ext uri="{28A0092B-C50C-407E-A947-70E740481C1C}">
                <a14:useLocalDpi xmlns:a14="http://schemas.microsoft.com/office/drawing/2010/main" val="0"/>
              </a:ext>
            </a:extLst>
          </a:blip>
          <a:srcRect/>
          <a:stretch>
            <a:fillRect/>
          </a:stretch>
        </p:blipFill>
        <p:spPr bwMode="auto">
          <a:xfrm>
            <a:off x="3311691" y="169826"/>
            <a:ext cx="4899660" cy="1796415"/>
          </a:xfrm>
          <a:prstGeom prst="rect">
            <a:avLst/>
          </a:prstGeom>
          <a:noFill/>
          <a:ln>
            <a:noFill/>
          </a:ln>
        </p:spPr>
      </p:pic>
    </p:spTree>
    <p:extLst>
      <p:ext uri="{BB962C8B-B14F-4D97-AF65-F5344CB8AC3E}">
        <p14:creationId xmlns:p14="http://schemas.microsoft.com/office/powerpoint/2010/main" val="13807957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Timelines: pre-Colonial</a:t>
            </a:r>
            <a:endParaRPr lang="en-CA" dirty="0"/>
          </a:p>
        </p:txBody>
      </p:sp>
      <p:pic>
        <p:nvPicPr>
          <p:cNvPr id="1026" name="Picture 2" descr="Image result for klahoose arborglyph">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9563" y="2492901"/>
            <a:ext cx="7645400" cy="4219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96319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Early Logging: 1850s to 1909</a:t>
            </a:r>
            <a:endParaRPr lang="en-CA" dirty="0"/>
          </a:p>
        </p:txBody>
      </p:sp>
      <p:pic>
        <p:nvPicPr>
          <p:cNvPr id="5" name="Picture 4"/>
          <p:cNvPicPr/>
          <p:nvPr/>
        </p:nvPicPr>
        <p:blipFill rotWithShape="1">
          <a:blip r:embed="rId3" cstate="print">
            <a:extLst>
              <a:ext uri="{28A0092B-C50C-407E-A947-70E740481C1C}">
                <a14:useLocalDpi xmlns:a14="http://schemas.microsoft.com/office/drawing/2010/main" val="0"/>
              </a:ext>
            </a:extLst>
          </a:blip>
          <a:srcRect l="2885" r="3846"/>
          <a:stretch/>
        </p:blipFill>
        <p:spPr bwMode="auto">
          <a:xfrm>
            <a:off x="6768075" y="2204870"/>
            <a:ext cx="5184576" cy="4032447"/>
          </a:xfrm>
          <a:prstGeom prst="rect">
            <a:avLst/>
          </a:prstGeom>
          <a:ln>
            <a:noFill/>
          </a:ln>
          <a:extLst>
            <a:ext uri="{53640926-AAD7-44D8-BBD7-CCE9431645EC}">
              <a14:shadowObscured xmlns:a14="http://schemas.microsoft.com/office/drawing/2010/main"/>
            </a:ext>
          </a:extLst>
        </p:spPr>
      </p:pic>
      <p:pic>
        <p:nvPicPr>
          <p:cNvPr id="2053" name="Picture 5" descr="\\SFP.IDIR.BCGOV\U164\AHOCKIN$\Profile\Desktop\119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352" y="2178937"/>
            <a:ext cx="6528725" cy="3394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70662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Fulton </a:t>
            </a:r>
            <a:r>
              <a:rPr lang="en-CA" dirty="0" err="1" smtClean="0"/>
              <a:t>Comission</a:t>
            </a:r>
            <a:r>
              <a:rPr lang="en-CA" dirty="0" smtClean="0"/>
              <a:t>: 1909</a:t>
            </a:r>
            <a:endParaRPr lang="en-CA" dirty="0"/>
          </a:p>
        </p:txBody>
      </p:sp>
      <p:pic>
        <p:nvPicPr>
          <p:cNvPr id="3074" name="Picture 2" descr="Image result for gifford pinchot">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349" y="2636912"/>
            <a:ext cx="7140795" cy="252028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www.harropianbooks.com/pictures/2019.jpg?v=144771648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09621" y="2348885"/>
            <a:ext cx="4354931" cy="4303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23021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Sloan </a:t>
            </a:r>
            <a:r>
              <a:rPr lang="en-CA" dirty="0" err="1" smtClean="0"/>
              <a:t>Comissions</a:t>
            </a:r>
            <a:r>
              <a:rPr lang="en-CA" dirty="0" smtClean="0"/>
              <a:t>: 1945 and 1955</a:t>
            </a:r>
            <a:endParaRPr lang="en-CA" dirty="0"/>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372" y="2059879"/>
            <a:ext cx="6240693" cy="36347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4085" y="2088667"/>
            <a:ext cx="4992555" cy="4698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711801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CA" dirty="0" smtClean="0"/>
              <a:t>Video: Development of Sustained Yield (1975)</a:t>
            </a:r>
            <a:endParaRPr lang="en-CA" dirty="0"/>
          </a:p>
        </p:txBody>
      </p:sp>
      <p:pic>
        <p:nvPicPr>
          <p:cNvPr id="4" name="Q0YjDkm4gpk"/>
          <p:cNvPicPr>
            <a:picLocks noRot="1" noChangeAspect="1"/>
          </p:cNvPicPr>
          <p:nvPr>
            <a:videoFile r:link="rId1"/>
          </p:nvPr>
        </p:nvPicPr>
        <p:blipFill>
          <a:blip r:embed="rId3"/>
          <a:stretch>
            <a:fillRect/>
          </a:stretch>
        </p:blipFill>
        <p:spPr>
          <a:xfrm>
            <a:off x="815413" y="2132856"/>
            <a:ext cx="10657184" cy="4496000"/>
          </a:xfrm>
          <a:prstGeom prst="rect">
            <a:avLst/>
          </a:prstGeom>
        </p:spPr>
      </p:pic>
    </p:spTree>
    <p:extLst>
      <p:ext uri="{BB962C8B-B14F-4D97-AF65-F5344CB8AC3E}">
        <p14:creationId xmlns:p14="http://schemas.microsoft.com/office/powerpoint/2010/main" val="24908922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err="1" smtClean="0"/>
              <a:t>Pearse</a:t>
            </a:r>
            <a:r>
              <a:rPr lang="en-CA" dirty="0" smtClean="0"/>
              <a:t> Commission: 1976</a:t>
            </a:r>
            <a:endParaRPr lang="en-CA"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40" y="2377228"/>
            <a:ext cx="6377341" cy="3284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Chart showing the expected timber volume gains from silviculture in British Columbi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5940" y="2825894"/>
            <a:ext cx="5506061" cy="2835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8021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a:t>FRC, </a:t>
            </a:r>
            <a:r>
              <a:rPr lang="en-CA" dirty="0" smtClean="0"/>
              <a:t>CORE and LRMP: 1990s</a:t>
            </a:r>
            <a:endParaRPr lang="en-CA" dirty="0"/>
          </a:p>
        </p:txBody>
      </p:sp>
      <p:pic>
        <p:nvPicPr>
          <p:cNvPr id="2050" name="Picture 2" descr="Image result for bc protected areas strategy">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381" y="2420890"/>
            <a:ext cx="6144683" cy="353299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57460" y="2420888"/>
            <a:ext cx="5018157"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013021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392" y="404664"/>
            <a:ext cx="10972800" cy="1500776"/>
          </a:xfrm>
        </p:spPr>
        <p:txBody>
          <a:bodyPr/>
          <a:lstStyle/>
          <a:p>
            <a:r>
              <a:rPr lang="en-CA" dirty="0" smtClean="0"/>
              <a:t>Existing Protected Areas on the Coast</a:t>
            </a:r>
            <a:endParaRPr lang="en-CA" dirty="0"/>
          </a:p>
        </p:txBody>
      </p:sp>
      <p:sp>
        <p:nvSpPr>
          <p:cNvPr id="3" name="Content Placeholder 2"/>
          <p:cNvSpPr>
            <a:spLocks noGrp="1"/>
          </p:cNvSpPr>
          <p:nvPr>
            <p:ph idx="1"/>
          </p:nvPr>
        </p:nvSpPr>
        <p:spPr>
          <a:xfrm>
            <a:off x="623392" y="2204869"/>
            <a:ext cx="10972800" cy="4389437"/>
          </a:xfrm>
        </p:spPr>
        <p:txBody>
          <a:bodyPr/>
          <a:lstStyle/>
          <a:p>
            <a:r>
              <a:rPr lang="en-CA" sz="2000" dirty="0" smtClean="0"/>
              <a:t>14% of Sunshine Coast, Squamish and Chilliwack Forest Districts currently in parks and protected areas</a:t>
            </a:r>
          </a:p>
          <a:p>
            <a:r>
              <a:rPr lang="en-CA" sz="2000" dirty="0"/>
              <a:t>12,200 Ha of park in SCRD</a:t>
            </a:r>
          </a:p>
          <a:p>
            <a:pPr lvl="1"/>
            <a:r>
              <a:rPr lang="en-CA" sz="2000" dirty="0"/>
              <a:t>6000 Ha Tetrahedron Park has some of the oldest undisturbed forests in Canada</a:t>
            </a:r>
          </a:p>
          <a:p>
            <a:pPr lvl="1"/>
            <a:r>
              <a:rPr lang="en-CA" sz="2000" dirty="0"/>
              <a:t>3000 Ha </a:t>
            </a:r>
            <a:r>
              <a:rPr lang="en-CA" sz="2000" dirty="0" err="1"/>
              <a:t>Spipiyus</a:t>
            </a:r>
            <a:r>
              <a:rPr lang="en-CA" sz="2000" dirty="0"/>
              <a:t> Park protects old-growth Douglas fir stands and some of the oldest yellow cedar, mountain hemlock and western hemlock in the </a:t>
            </a:r>
            <a:r>
              <a:rPr lang="en-CA" sz="2000" dirty="0" smtClean="0"/>
              <a:t>world</a:t>
            </a:r>
          </a:p>
          <a:p>
            <a:r>
              <a:rPr lang="en-CA" sz="2000" dirty="0" smtClean="0"/>
              <a:t>5,800 Ha of protected old growth (park, OGMA, </a:t>
            </a:r>
            <a:r>
              <a:rPr lang="en-CA" sz="2000" dirty="0" err="1" smtClean="0"/>
              <a:t>etc</a:t>
            </a:r>
            <a:r>
              <a:rPr lang="en-CA" sz="2000" dirty="0" smtClean="0"/>
              <a:t>) in Howe and Chapman Landscape Units</a:t>
            </a:r>
          </a:p>
          <a:p>
            <a:pPr marL="0" indent="0">
              <a:buNone/>
            </a:pPr>
            <a:endParaRPr lang="en-CA" sz="1800" dirty="0" smtClean="0"/>
          </a:p>
          <a:p>
            <a:endParaRPr lang="en-CA" sz="1800" dirty="0" smtClean="0"/>
          </a:p>
          <a:p>
            <a:pPr lvl="1"/>
            <a:endParaRPr lang="en-CA" sz="1800" dirty="0"/>
          </a:p>
          <a:p>
            <a:pPr lvl="1"/>
            <a:endParaRPr lang="en-CA" sz="1800" dirty="0" smtClean="0"/>
          </a:p>
          <a:p>
            <a:pPr lvl="1"/>
            <a:endParaRPr lang="en-CA" sz="1800" dirty="0"/>
          </a:p>
          <a:p>
            <a:pPr lvl="1"/>
            <a:endParaRPr lang="en-CA" sz="1800" dirty="0" smtClean="0"/>
          </a:p>
          <a:p>
            <a:pPr lvl="1"/>
            <a:endParaRPr lang="en-CA" sz="1800" dirty="0"/>
          </a:p>
          <a:p>
            <a:pPr lvl="1"/>
            <a:endParaRPr lang="en-CA" sz="1800" dirty="0" smtClean="0"/>
          </a:p>
          <a:p>
            <a:pPr lvl="1"/>
            <a:endParaRPr lang="en-CA" sz="1800" dirty="0" smtClean="0"/>
          </a:p>
          <a:p>
            <a:pPr marL="393700" lvl="1" indent="0">
              <a:buNone/>
            </a:pPr>
            <a:endParaRPr lang="en-CA" sz="1800" dirty="0" smtClean="0"/>
          </a:p>
          <a:p>
            <a:pPr lvl="1"/>
            <a:endParaRPr lang="en-CA" dirty="0"/>
          </a:p>
        </p:txBody>
      </p:sp>
    </p:spTree>
    <p:extLst>
      <p:ext uri="{BB962C8B-B14F-4D97-AF65-F5344CB8AC3E}">
        <p14:creationId xmlns:p14="http://schemas.microsoft.com/office/powerpoint/2010/main" val="2287854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346" t="48660" r="22912" b="-1512"/>
          <a:stretch/>
        </p:blipFill>
        <p:spPr bwMode="auto">
          <a:xfrm>
            <a:off x="143341" y="44628"/>
            <a:ext cx="11905323" cy="66793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311693" y="4869162"/>
            <a:ext cx="2112235" cy="646331"/>
          </a:xfrm>
          <a:prstGeom prst="rect">
            <a:avLst/>
          </a:prstGeom>
          <a:noFill/>
        </p:spPr>
        <p:txBody>
          <a:bodyPr wrap="square" rtlCol="0">
            <a:spAutoFit/>
          </a:bodyPr>
          <a:lstStyle/>
          <a:p>
            <a:r>
              <a:rPr lang="en-CA" dirty="0" smtClean="0">
                <a:solidFill>
                  <a:prstClr val="black"/>
                </a:solidFill>
              </a:rPr>
              <a:t>Chapman Landscape Unit</a:t>
            </a:r>
            <a:endParaRPr lang="en-CA" dirty="0">
              <a:solidFill>
                <a:prstClr val="black"/>
              </a:solidFill>
            </a:endParaRPr>
          </a:p>
        </p:txBody>
      </p:sp>
      <p:sp>
        <p:nvSpPr>
          <p:cNvPr id="6" name="TextBox 5"/>
          <p:cNvSpPr txBox="1"/>
          <p:nvPr/>
        </p:nvSpPr>
        <p:spPr>
          <a:xfrm>
            <a:off x="7824193" y="3717033"/>
            <a:ext cx="2112235" cy="646331"/>
          </a:xfrm>
          <a:prstGeom prst="rect">
            <a:avLst/>
          </a:prstGeom>
          <a:noFill/>
        </p:spPr>
        <p:txBody>
          <a:bodyPr wrap="square" rtlCol="0">
            <a:spAutoFit/>
          </a:bodyPr>
          <a:lstStyle/>
          <a:p>
            <a:r>
              <a:rPr lang="en-CA" dirty="0" smtClean="0">
                <a:solidFill>
                  <a:prstClr val="black"/>
                </a:solidFill>
              </a:rPr>
              <a:t>Howe</a:t>
            </a:r>
          </a:p>
          <a:p>
            <a:r>
              <a:rPr lang="en-CA" dirty="0" smtClean="0">
                <a:solidFill>
                  <a:prstClr val="black"/>
                </a:solidFill>
              </a:rPr>
              <a:t>Landscape Unit</a:t>
            </a:r>
            <a:endParaRPr lang="en-CA" dirty="0">
              <a:solidFill>
                <a:prstClr val="black"/>
              </a:solidFill>
            </a:endParaRPr>
          </a:p>
        </p:txBody>
      </p:sp>
    </p:spTree>
    <p:extLst>
      <p:ext uri="{BB962C8B-B14F-4D97-AF65-F5344CB8AC3E}">
        <p14:creationId xmlns:p14="http://schemas.microsoft.com/office/powerpoint/2010/main" val="24148006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FRPA: Results-Based Code </a:t>
            </a:r>
            <a:endParaRPr lang="en-CA"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9616" y="1988840"/>
            <a:ext cx="6624736" cy="44541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509633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62760" y="2204864"/>
            <a:ext cx="9877777" cy="4608512"/>
          </a:xfrm>
        </p:spPr>
        <p:txBody>
          <a:bodyPr>
            <a:normAutofit/>
          </a:bodyPr>
          <a:lstStyle/>
          <a:p>
            <a:pPr marL="274320" lvl="1"/>
            <a:r>
              <a:rPr lang="en-CA" sz="2000" dirty="0"/>
              <a:t>B</a:t>
            </a:r>
            <a:r>
              <a:rPr lang="en-CA" sz="2000" dirty="0" smtClean="0"/>
              <a:t>iodiversity</a:t>
            </a:r>
          </a:p>
          <a:p>
            <a:pPr marL="274320" lvl="1"/>
            <a:r>
              <a:rPr lang="en-CA" sz="2000" dirty="0"/>
              <a:t>C</a:t>
            </a:r>
            <a:r>
              <a:rPr lang="en-CA" sz="2000" dirty="0" smtClean="0"/>
              <a:t>ultural Heritage</a:t>
            </a:r>
          </a:p>
          <a:p>
            <a:pPr marL="274320" lvl="1"/>
            <a:r>
              <a:rPr lang="en-CA" sz="2000" dirty="0"/>
              <a:t>F</a:t>
            </a:r>
            <a:r>
              <a:rPr lang="en-CA" sz="2000" dirty="0" smtClean="0"/>
              <a:t>ish/riparian ecosystems</a:t>
            </a:r>
          </a:p>
          <a:p>
            <a:pPr marL="274320" lvl="1"/>
            <a:r>
              <a:rPr lang="en-CA" sz="2000" dirty="0"/>
              <a:t>F</a:t>
            </a:r>
            <a:r>
              <a:rPr lang="en-CA" sz="2000" dirty="0" smtClean="0"/>
              <a:t>orage </a:t>
            </a:r>
            <a:r>
              <a:rPr lang="en-CA" sz="2000" dirty="0"/>
              <a:t>and associated plant </a:t>
            </a:r>
            <a:r>
              <a:rPr lang="en-CA" sz="2000" dirty="0" smtClean="0"/>
              <a:t>communities</a:t>
            </a:r>
          </a:p>
          <a:p>
            <a:pPr marL="274320" lvl="1"/>
            <a:r>
              <a:rPr lang="en-CA" sz="2000" dirty="0" smtClean="0"/>
              <a:t>Recreation</a:t>
            </a:r>
          </a:p>
          <a:p>
            <a:pPr marL="274320" lvl="1"/>
            <a:r>
              <a:rPr lang="en-CA" sz="2000" dirty="0"/>
              <a:t>R</a:t>
            </a:r>
            <a:r>
              <a:rPr lang="en-CA" sz="2000" dirty="0" smtClean="0"/>
              <a:t>esource Features </a:t>
            </a:r>
            <a:r>
              <a:rPr lang="en-CA" sz="2000" dirty="0"/>
              <a:t>(e.g., limestone </a:t>
            </a:r>
            <a:r>
              <a:rPr lang="en-CA" sz="2000" dirty="0" smtClean="0"/>
              <a:t>caves)</a:t>
            </a:r>
          </a:p>
          <a:p>
            <a:pPr marL="274320" lvl="1"/>
            <a:r>
              <a:rPr lang="en-CA" sz="2000" dirty="0" smtClean="0"/>
              <a:t>Soils</a:t>
            </a:r>
          </a:p>
          <a:p>
            <a:pPr marL="274320" lvl="1"/>
            <a:r>
              <a:rPr lang="en-CA" sz="2000" dirty="0" smtClean="0"/>
              <a:t>Timber</a:t>
            </a:r>
          </a:p>
          <a:p>
            <a:pPr marL="274320" lvl="1"/>
            <a:r>
              <a:rPr lang="en-CA" sz="2000" dirty="0"/>
              <a:t>V</a:t>
            </a:r>
            <a:r>
              <a:rPr lang="en-CA" sz="2000" dirty="0" smtClean="0"/>
              <a:t>isual quality</a:t>
            </a:r>
          </a:p>
          <a:p>
            <a:pPr marL="274320" lvl="1"/>
            <a:r>
              <a:rPr lang="en-CA" sz="2000" dirty="0"/>
              <a:t>W</a:t>
            </a:r>
            <a:r>
              <a:rPr lang="en-CA" sz="2000" dirty="0" smtClean="0"/>
              <a:t>ater quality</a:t>
            </a:r>
          </a:p>
          <a:p>
            <a:pPr marL="274320" lvl="1"/>
            <a:r>
              <a:rPr lang="en-CA" sz="2000" dirty="0"/>
              <a:t>W</a:t>
            </a:r>
            <a:r>
              <a:rPr lang="en-CA" sz="2000" dirty="0" smtClean="0"/>
              <a:t>ildlife</a:t>
            </a:r>
            <a:endParaRPr lang="en-CA" sz="2000" dirty="0"/>
          </a:p>
          <a:p>
            <a:endParaRPr lang="en-CA" dirty="0"/>
          </a:p>
        </p:txBody>
      </p:sp>
      <p:sp>
        <p:nvSpPr>
          <p:cNvPr id="3" name="Title 2"/>
          <p:cNvSpPr>
            <a:spLocks noGrp="1"/>
          </p:cNvSpPr>
          <p:nvPr>
            <p:ph type="title"/>
          </p:nvPr>
        </p:nvSpPr>
        <p:spPr/>
        <p:txBody>
          <a:bodyPr/>
          <a:lstStyle/>
          <a:p>
            <a:r>
              <a:rPr lang="en-CA" dirty="0" smtClean="0"/>
              <a:t>FRPA Objectives</a:t>
            </a:r>
            <a:endParaRPr lang="en-CA" dirty="0"/>
          </a:p>
        </p:txBody>
      </p:sp>
    </p:spTree>
    <p:extLst>
      <p:ext uri="{BB962C8B-B14F-4D97-AF65-F5344CB8AC3E}">
        <p14:creationId xmlns:p14="http://schemas.microsoft.com/office/powerpoint/2010/main" val="380783447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1" y="338328"/>
            <a:ext cx="11055019" cy="1362480"/>
          </a:xfrm>
        </p:spPr>
        <p:txBody>
          <a:bodyPr>
            <a:normAutofit fontScale="90000"/>
          </a:bodyPr>
          <a:lstStyle/>
          <a:p>
            <a:r>
              <a:rPr lang="en-CA" dirty="0" smtClean="0"/>
              <a:t>FRPA Objective: Water in Community Watersheds (FPPR sec. 8.2)</a:t>
            </a:r>
            <a:endParaRPr lang="en-CA" dirty="0"/>
          </a:p>
        </p:txBody>
      </p:sp>
      <p:sp>
        <p:nvSpPr>
          <p:cNvPr id="4" name="Rectangle 3"/>
          <p:cNvSpPr/>
          <p:nvPr/>
        </p:nvSpPr>
        <p:spPr>
          <a:xfrm>
            <a:off x="335360" y="1628802"/>
            <a:ext cx="11632768" cy="4401205"/>
          </a:xfrm>
          <a:prstGeom prst="rect">
            <a:avLst/>
          </a:prstGeom>
          <a:solidFill>
            <a:schemeClr val="bg1"/>
          </a:solidFill>
        </p:spPr>
        <p:txBody>
          <a:bodyPr wrap="square">
            <a:spAutoFit/>
          </a:bodyPr>
          <a:lstStyle/>
          <a:p>
            <a:r>
              <a:rPr lang="en-CA" sz="1400" dirty="0">
                <a:solidFill>
                  <a:prstClr val="black"/>
                </a:solidFill>
              </a:rPr>
              <a:t>(1) In this section, "community watershed" means a community watershed:</a:t>
            </a:r>
          </a:p>
          <a:p>
            <a:r>
              <a:rPr lang="en-CA" sz="1400" dirty="0" smtClean="0">
                <a:solidFill>
                  <a:prstClr val="black"/>
                </a:solidFill>
              </a:rPr>
              <a:t>	(</a:t>
            </a:r>
            <a:r>
              <a:rPr lang="en-CA" sz="1400" dirty="0">
                <a:solidFill>
                  <a:prstClr val="black"/>
                </a:solidFill>
              </a:rPr>
              <a:t>a) that is continued under section 180 (e) of the Act, and</a:t>
            </a:r>
          </a:p>
          <a:p>
            <a:r>
              <a:rPr lang="en-CA" sz="1400" dirty="0" smtClean="0">
                <a:solidFill>
                  <a:prstClr val="black"/>
                </a:solidFill>
              </a:rPr>
              <a:t>	(</a:t>
            </a:r>
            <a:r>
              <a:rPr lang="en-CA" sz="1400" dirty="0">
                <a:solidFill>
                  <a:prstClr val="black"/>
                </a:solidFill>
              </a:rPr>
              <a:t>b) for which a water quality objective has not been:</a:t>
            </a:r>
          </a:p>
          <a:p>
            <a:r>
              <a:rPr lang="en-CA" sz="1400" dirty="0" smtClean="0">
                <a:solidFill>
                  <a:prstClr val="black"/>
                </a:solidFill>
              </a:rPr>
              <a:t>		(</a:t>
            </a:r>
            <a:r>
              <a:rPr lang="en-CA" sz="1400" dirty="0">
                <a:solidFill>
                  <a:prstClr val="black"/>
                </a:solidFill>
              </a:rPr>
              <a:t>i) continued under section 181 of the Act, or</a:t>
            </a:r>
          </a:p>
          <a:p>
            <a:r>
              <a:rPr lang="en-CA" sz="1400" dirty="0" smtClean="0">
                <a:solidFill>
                  <a:prstClr val="black"/>
                </a:solidFill>
              </a:rPr>
              <a:t>		(</a:t>
            </a:r>
            <a:r>
              <a:rPr lang="en-CA" sz="1400" dirty="0">
                <a:solidFill>
                  <a:prstClr val="black"/>
                </a:solidFill>
              </a:rPr>
              <a:t>ii) established under the Government Actions Regulation.</a:t>
            </a:r>
          </a:p>
          <a:p>
            <a:r>
              <a:rPr lang="en-CA" sz="1400" dirty="0">
                <a:solidFill>
                  <a:prstClr val="black"/>
                </a:solidFill>
              </a:rPr>
              <a:t>(2) </a:t>
            </a:r>
            <a:r>
              <a:rPr lang="en-CA" sz="1400" b="1" dirty="0">
                <a:solidFill>
                  <a:prstClr val="black"/>
                </a:solidFill>
              </a:rPr>
              <a:t>The objective set by government for water being diverted for human consumption through a licensed waterworks </a:t>
            </a:r>
            <a:r>
              <a:rPr lang="en-CA" sz="1400" dirty="0">
                <a:solidFill>
                  <a:prstClr val="black"/>
                </a:solidFill>
              </a:rPr>
              <a:t>in a community watershed is to prevent to the extent described in subsection (3) the </a:t>
            </a:r>
            <a:r>
              <a:rPr lang="en-CA" sz="1400" b="1" dirty="0">
                <a:solidFill>
                  <a:prstClr val="black"/>
                </a:solidFill>
              </a:rPr>
              <a:t>cumulative hydrological effects of primary forest activities </a:t>
            </a:r>
            <a:r>
              <a:rPr lang="en-CA" sz="1400" dirty="0">
                <a:solidFill>
                  <a:prstClr val="black"/>
                </a:solidFill>
              </a:rPr>
              <a:t>within the community watershed from resulting in:</a:t>
            </a:r>
          </a:p>
          <a:p>
            <a:r>
              <a:rPr lang="en-CA" sz="1400" dirty="0" smtClean="0">
                <a:solidFill>
                  <a:prstClr val="black"/>
                </a:solidFill>
              </a:rPr>
              <a:t>	(</a:t>
            </a:r>
            <a:r>
              <a:rPr lang="en-CA" sz="1400" dirty="0">
                <a:solidFill>
                  <a:prstClr val="black"/>
                </a:solidFill>
              </a:rPr>
              <a:t>a) </a:t>
            </a:r>
            <a:r>
              <a:rPr lang="en-CA" sz="1400" b="1" dirty="0">
                <a:solidFill>
                  <a:prstClr val="black"/>
                </a:solidFill>
              </a:rPr>
              <a:t>a material adverse impact on the quantity of water or the timing of the flow </a:t>
            </a:r>
            <a:r>
              <a:rPr lang="en-CA" sz="1400" dirty="0">
                <a:solidFill>
                  <a:prstClr val="black"/>
                </a:solidFill>
              </a:rPr>
              <a:t>of the water to the </a:t>
            </a:r>
            <a:r>
              <a:rPr lang="en-CA" sz="1400" dirty="0" smtClean="0">
                <a:solidFill>
                  <a:prstClr val="black"/>
                </a:solidFill>
              </a:rPr>
              <a:t>	waterworks</a:t>
            </a:r>
            <a:r>
              <a:rPr lang="en-CA" sz="1400" dirty="0">
                <a:solidFill>
                  <a:prstClr val="black"/>
                </a:solidFill>
              </a:rPr>
              <a:t>, or</a:t>
            </a:r>
          </a:p>
          <a:p>
            <a:r>
              <a:rPr lang="en-CA" sz="1400" dirty="0" smtClean="0">
                <a:solidFill>
                  <a:prstClr val="black"/>
                </a:solidFill>
              </a:rPr>
              <a:t>	(</a:t>
            </a:r>
            <a:r>
              <a:rPr lang="en-CA" sz="1400" dirty="0">
                <a:solidFill>
                  <a:prstClr val="black"/>
                </a:solidFill>
              </a:rPr>
              <a:t>b) the </a:t>
            </a:r>
            <a:r>
              <a:rPr lang="en-CA" sz="1400" b="1" dirty="0">
                <a:solidFill>
                  <a:prstClr val="black"/>
                </a:solidFill>
              </a:rPr>
              <a:t>water from the waterworks having a material adverse impact on human health </a:t>
            </a:r>
            <a:r>
              <a:rPr lang="en-CA" sz="1400" dirty="0">
                <a:solidFill>
                  <a:prstClr val="black"/>
                </a:solidFill>
              </a:rPr>
              <a:t>that cannot </a:t>
            </a:r>
            <a:r>
              <a:rPr lang="en-CA" sz="1400" dirty="0" smtClean="0">
                <a:solidFill>
                  <a:prstClr val="black"/>
                </a:solidFill>
              </a:rPr>
              <a:t>	be addressed </a:t>
            </a:r>
            <a:r>
              <a:rPr lang="en-CA" sz="1400" dirty="0">
                <a:solidFill>
                  <a:prstClr val="black"/>
                </a:solidFill>
              </a:rPr>
              <a:t>by water treatment required under:</a:t>
            </a:r>
          </a:p>
          <a:p>
            <a:r>
              <a:rPr lang="en-CA" sz="1400" dirty="0" smtClean="0">
                <a:solidFill>
                  <a:prstClr val="black"/>
                </a:solidFill>
              </a:rPr>
              <a:t>		(</a:t>
            </a:r>
            <a:r>
              <a:rPr lang="en-CA" sz="1400" dirty="0">
                <a:solidFill>
                  <a:prstClr val="black"/>
                </a:solidFill>
              </a:rPr>
              <a:t>i) an enactment, or</a:t>
            </a:r>
          </a:p>
          <a:p>
            <a:r>
              <a:rPr lang="en-CA" sz="1400" dirty="0" smtClean="0">
                <a:solidFill>
                  <a:prstClr val="black"/>
                </a:solidFill>
              </a:rPr>
              <a:t>		(</a:t>
            </a:r>
            <a:r>
              <a:rPr lang="en-CA" sz="1400" dirty="0">
                <a:solidFill>
                  <a:prstClr val="black"/>
                </a:solidFill>
              </a:rPr>
              <a:t>ii) the licence pertaining to the waterworks.</a:t>
            </a:r>
          </a:p>
          <a:p>
            <a:r>
              <a:rPr lang="en-CA" sz="1400" dirty="0">
                <a:solidFill>
                  <a:prstClr val="black"/>
                </a:solidFill>
              </a:rPr>
              <a:t>(3) </a:t>
            </a:r>
            <a:r>
              <a:rPr lang="en-CA" sz="1400" b="1" dirty="0">
                <a:solidFill>
                  <a:prstClr val="black"/>
                </a:solidFill>
              </a:rPr>
              <a:t>The objective set by government under subsection (2) applies only to the extent that it does not unduly reduce the supply of timber from British Columbia's forests.</a:t>
            </a:r>
          </a:p>
          <a:p>
            <a:r>
              <a:rPr lang="en-CA" sz="1400" dirty="0">
                <a:solidFill>
                  <a:prstClr val="black"/>
                </a:solidFill>
              </a:rPr>
              <a:t>(4) If satisfied that the objective set out in subsection (2) is not required to provide special management the minister responsible for the Wildlife Act must exempt a person from the requirement to specify a result or strategy in relation to the objective.</a:t>
            </a:r>
          </a:p>
          <a:p>
            <a:r>
              <a:rPr lang="en-CA" sz="1400" dirty="0">
                <a:solidFill>
                  <a:prstClr val="black"/>
                </a:solidFill>
              </a:rPr>
              <a:t>(5) If satisfied that the objective set out in subsection (2) is addressed, in whole or in part, by an enactment, the minister responsible for the Wildlife Act must exempt a person from the requirement to specify a result or strategy in relation to the objective set out in subsection (2) to the extent that the objective is already addressed.</a:t>
            </a:r>
          </a:p>
        </p:txBody>
      </p:sp>
    </p:spTree>
    <p:extLst>
      <p:ext uri="{BB962C8B-B14F-4D97-AF65-F5344CB8AC3E}">
        <p14:creationId xmlns:p14="http://schemas.microsoft.com/office/powerpoint/2010/main" val="32478440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76012623"/>
              </p:ext>
            </p:extLst>
          </p:nvPr>
        </p:nvGraphicFramePr>
        <p:xfrm>
          <a:off x="1162053" y="2674938"/>
          <a:ext cx="9878482" cy="3017520"/>
        </p:xfrm>
        <a:graphic>
          <a:graphicData uri="http://schemas.openxmlformats.org/drawingml/2006/table">
            <a:tbl>
              <a:tblPr firstRow="1" bandRow="1">
                <a:tableStyleId>{5C22544A-7EE6-4342-B048-85BDC9FD1C3A}</a:tableStyleId>
              </a:tblPr>
              <a:tblGrid>
                <a:gridCol w="4939241"/>
                <a:gridCol w="4939241"/>
              </a:tblGrid>
              <a:tr h="370840">
                <a:tc>
                  <a:txBody>
                    <a:bodyPr/>
                    <a:lstStyle/>
                    <a:p>
                      <a:r>
                        <a:rPr lang="en-CA" dirty="0" smtClean="0"/>
                        <a:t>FRPA Strategic Plans (HLP) </a:t>
                      </a:r>
                      <a:endParaRPr lang="en-CA" dirty="0"/>
                    </a:p>
                  </a:txBody>
                  <a:tcPr marL="121920" marR="121920"/>
                </a:tc>
                <a:tc>
                  <a:txBody>
                    <a:bodyPr/>
                    <a:lstStyle/>
                    <a:p>
                      <a:pPr marL="285750" indent="-285750">
                        <a:buFont typeface="Arial" panose="020B0604020202020204" pitchFamily="34" charset="0"/>
                        <a:buChar char="•"/>
                      </a:pPr>
                      <a:r>
                        <a:rPr lang="en-CA" dirty="0" smtClean="0"/>
                        <a:t>LUP</a:t>
                      </a:r>
                    </a:p>
                    <a:p>
                      <a:pPr marL="285750" indent="-285750">
                        <a:buFont typeface="Arial" panose="020B0604020202020204" pitchFamily="34" charset="0"/>
                        <a:buChar char="•"/>
                      </a:pPr>
                      <a:r>
                        <a:rPr lang="en-CA" dirty="0" smtClean="0"/>
                        <a:t>SRMP</a:t>
                      </a:r>
                    </a:p>
                    <a:p>
                      <a:pPr marL="285750" indent="-285750">
                        <a:buFont typeface="Arial" panose="020B0604020202020204" pitchFamily="34" charset="0"/>
                        <a:buChar char="•"/>
                      </a:pPr>
                      <a:r>
                        <a:rPr lang="en-CA" dirty="0" smtClean="0"/>
                        <a:t>LRMP</a:t>
                      </a:r>
                    </a:p>
                    <a:p>
                      <a:pPr marL="285750" indent="-285750">
                        <a:buFont typeface="Arial" panose="020B0604020202020204" pitchFamily="34" charset="0"/>
                        <a:buChar char="•"/>
                      </a:pPr>
                      <a:r>
                        <a:rPr lang="en-CA" dirty="0" smtClean="0"/>
                        <a:t>Landscape Unit Plans</a:t>
                      </a:r>
                    </a:p>
                    <a:p>
                      <a:pPr marL="285750" indent="-285750">
                        <a:buFont typeface="Arial" panose="020B0604020202020204" pitchFamily="34" charset="0"/>
                        <a:buChar char="•"/>
                      </a:pPr>
                      <a:r>
                        <a:rPr lang="en-CA" dirty="0" smtClean="0"/>
                        <a:t>GAR Orders</a:t>
                      </a:r>
                    </a:p>
                    <a:p>
                      <a:pPr marL="285750" indent="-285750">
                        <a:buFont typeface="Arial" panose="020B0604020202020204" pitchFamily="34" charset="0"/>
                        <a:buChar char="•"/>
                      </a:pPr>
                      <a:r>
                        <a:rPr lang="en-CA" dirty="0" smtClean="0"/>
                        <a:t>Section 7 Notices</a:t>
                      </a:r>
                    </a:p>
                  </a:txBody>
                  <a:tcPr marL="121920" marR="121920"/>
                </a:tc>
              </a:tr>
              <a:tr h="370840">
                <a:tc>
                  <a:txBody>
                    <a:bodyPr/>
                    <a:lstStyle/>
                    <a:p>
                      <a:r>
                        <a:rPr lang="en-CA" dirty="0" smtClean="0"/>
                        <a:t>FRPA Operational Plans</a:t>
                      </a:r>
                      <a:endParaRPr lang="en-CA" dirty="0"/>
                    </a:p>
                  </a:txBody>
                  <a:tcPr marL="121920" marR="121920"/>
                </a:tc>
                <a:tc>
                  <a:txBody>
                    <a:bodyPr/>
                    <a:lstStyle/>
                    <a:p>
                      <a:pPr marL="285750" indent="-285750">
                        <a:buFont typeface="Arial" panose="020B0604020202020204" pitchFamily="34" charset="0"/>
                        <a:buChar char="•"/>
                      </a:pPr>
                      <a:r>
                        <a:rPr lang="en-CA" dirty="0" smtClean="0"/>
                        <a:t>Forest Stewardship Plans</a:t>
                      </a:r>
                    </a:p>
                    <a:p>
                      <a:pPr marL="285750" indent="-285750">
                        <a:buFont typeface="Arial" panose="020B0604020202020204" pitchFamily="34" charset="0"/>
                        <a:buChar char="•"/>
                      </a:pPr>
                      <a:r>
                        <a:rPr lang="en-CA" dirty="0" smtClean="0"/>
                        <a:t>Woodlot Licence Plans</a:t>
                      </a:r>
                    </a:p>
                  </a:txBody>
                  <a:tcPr marL="121920" marR="121920"/>
                </a:tc>
              </a:tr>
              <a:tr h="370840">
                <a:tc>
                  <a:txBody>
                    <a:bodyPr/>
                    <a:lstStyle/>
                    <a:p>
                      <a:r>
                        <a:rPr lang="en-CA" dirty="0" smtClean="0"/>
                        <a:t>Stand-level and Voluntary</a:t>
                      </a:r>
                      <a:endParaRPr lang="en-CA" dirty="0"/>
                    </a:p>
                  </a:txBody>
                  <a:tcPr marL="121920" marR="121920"/>
                </a:tc>
                <a:tc>
                  <a:txBody>
                    <a:bodyPr/>
                    <a:lstStyle/>
                    <a:p>
                      <a:pPr marL="285750" indent="-285750">
                        <a:buFont typeface="Arial" panose="020B0604020202020204" pitchFamily="34" charset="0"/>
                        <a:buChar char="•"/>
                      </a:pPr>
                      <a:r>
                        <a:rPr lang="en-CA" dirty="0" smtClean="0"/>
                        <a:t>Site Plans</a:t>
                      </a:r>
                    </a:p>
                    <a:p>
                      <a:pPr marL="285750" indent="-285750">
                        <a:buFont typeface="Arial" panose="020B0604020202020204" pitchFamily="34" charset="0"/>
                        <a:buChar char="•"/>
                      </a:pPr>
                      <a:r>
                        <a:rPr lang="en-CA" dirty="0" smtClean="0"/>
                        <a:t>SFM Plans</a:t>
                      </a:r>
                    </a:p>
                  </a:txBody>
                  <a:tcPr marL="121920" marR="121920"/>
                </a:tc>
              </a:tr>
            </a:tbl>
          </a:graphicData>
        </a:graphic>
      </p:graphicFrame>
      <p:sp>
        <p:nvSpPr>
          <p:cNvPr id="3" name="Title 2"/>
          <p:cNvSpPr>
            <a:spLocks noGrp="1"/>
          </p:cNvSpPr>
          <p:nvPr>
            <p:ph type="title"/>
          </p:nvPr>
        </p:nvSpPr>
        <p:spPr/>
        <p:txBody>
          <a:bodyPr/>
          <a:lstStyle/>
          <a:p>
            <a:r>
              <a:rPr lang="en-CA" dirty="0" smtClean="0"/>
              <a:t>FRPA Plans and Practices</a:t>
            </a:r>
            <a:endParaRPr lang="en-CA" dirty="0"/>
          </a:p>
        </p:txBody>
      </p:sp>
    </p:spTree>
    <p:extLst>
      <p:ext uri="{BB962C8B-B14F-4D97-AF65-F5344CB8AC3E}">
        <p14:creationId xmlns:p14="http://schemas.microsoft.com/office/powerpoint/2010/main" val="25561554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CA" dirty="0" smtClean="0"/>
              <a:t>FRPA Practice Requirements: drinking water</a:t>
            </a:r>
            <a:endParaRPr lang="en-CA" dirty="0"/>
          </a:p>
        </p:txBody>
      </p:sp>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3712" y="1772816"/>
            <a:ext cx="5250328" cy="48446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77939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39349" y="338328"/>
            <a:ext cx="11343051" cy="1252728"/>
          </a:xfrm>
        </p:spPr>
        <p:txBody>
          <a:bodyPr>
            <a:normAutofit/>
          </a:bodyPr>
          <a:lstStyle/>
          <a:p>
            <a:r>
              <a:rPr lang="en-CA" dirty="0" smtClean="0"/>
              <a:t>FSP: Strategy Community Watersheds</a:t>
            </a:r>
            <a:endParaRPr lang="en-CA" dirty="0"/>
          </a:p>
        </p:txBody>
      </p:sp>
      <p:sp>
        <p:nvSpPr>
          <p:cNvPr id="4" name="Rectangle 3"/>
          <p:cNvSpPr/>
          <p:nvPr/>
        </p:nvSpPr>
        <p:spPr>
          <a:xfrm>
            <a:off x="240060" y="1340769"/>
            <a:ext cx="11809312" cy="4031873"/>
          </a:xfrm>
          <a:prstGeom prst="rect">
            <a:avLst/>
          </a:prstGeom>
          <a:solidFill>
            <a:schemeClr val="bg1"/>
          </a:solidFill>
        </p:spPr>
        <p:txBody>
          <a:bodyPr wrap="square">
            <a:spAutoFit/>
          </a:bodyPr>
          <a:lstStyle/>
          <a:p>
            <a:r>
              <a:rPr lang="en-CA" sz="1600" dirty="0">
                <a:solidFill>
                  <a:prstClr val="black"/>
                </a:solidFill>
              </a:rPr>
              <a:t>The TSM will ensure that all primary Forest Activities are compliant with FPPR 59, 60, 61, 62 and 63. In addition, all primary forest activities within community watersheds authorized or conducted by the TSM will be consistent with the recommendations of a hydrologic assessment. The hydrologic assessment will</a:t>
            </a:r>
            <a:r>
              <a:rPr lang="en-CA" sz="1600" dirty="0" smtClean="0">
                <a:solidFill>
                  <a:prstClr val="black"/>
                </a:solidFill>
              </a:rPr>
              <a:t>:</a:t>
            </a:r>
          </a:p>
          <a:p>
            <a:endParaRPr lang="en-CA" sz="1600" dirty="0">
              <a:solidFill>
                <a:prstClr val="black"/>
              </a:solidFill>
            </a:endParaRPr>
          </a:p>
          <a:p>
            <a:pPr marL="342900" indent="-342900">
              <a:buFont typeface="+mj-lt"/>
              <a:buAutoNum type="alphaLcPeriod"/>
            </a:pPr>
            <a:r>
              <a:rPr lang="en-CA" sz="1600" dirty="0" smtClean="0">
                <a:solidFill>
                  <a:prstClr val="black"/>
                </a:solidFill>
              </a:rPr>
              <a:t>be </a:t>
            </a:r>
            <a:r>
              <a:rPr lang="en-CA" sz="1600" u="sng" dirty="0">
                <a:solidFill>
                  <a:prstClr val="black"/>
                </a:solidFill>
              </a:rPr>
              <a:t>written by a Qualified </a:t>
            </a:r>
            <a:r>
              <a:rPr lang="en-CA" sz="1600" u="sng" dirty="0" smtClean="0">
                <a:solidFill>
                  <a:prstClr val="black"/>
                </a:solidFill>
              </a:rPr>
              <a:t>Professional</a:t>
            </a:r>
            <a:r>
              <a:rPr lang="en-CA" sz="1600" dirty="0" smtClean="0">
                <a:solidFill>
                  <a:prstClr val="black"/>
                </a:solidFill>
              </a:rPr>
              <a:t>;</a:t>
            </a:r>
          </a:p>
          <a:p>
            <a:pPr marL="342900" indent="-342900">
              <a:buFont typeface="+mj-lt"/>
              <a:buAutoNum type="alphaLcPeriod"/>
            </a:pPr>
            <a:r>
              <a:rPr lang="en-CA" sz="1600" u="sng" dirty="0" smtClean="0">
                <a:solidFill>
                  <a:prstClr val="black"/>
                </a:solidFill>
              </a:rPr>
              <a:t>consider </a:t>
            </a:r>
            <a:r>
              <a:rPr lang="en-CA" sz="1600" u="sng" dirty="0">
                <a:solidFill>
                  <a:prstClr val="black"/>
                </a:solidFill>
              </a:rPr>
              <a:t>the potential for hydrologic changes, within the watershed, associated with climate change and industrial </a:t>
            </a:r>
            <a:r>
              <a:rPr lang="en-CA" sz="1600" u="sng" dirty="0" smtClean="0">
                <a:solidFill>
                  <a:prstClr val="black"/>
                </a:solidFill>
              </a:rPr>
              <a:t>activities</a:t>
            </a:r>
            <a:r>
              <a:rPr lang="en-CA" sz="1600" dirty="0" smtClean="0">
                <a:solidFill>
                  <a:prstClr val="black"/>
                </a:solidFill>
              </a:rPr>
              <a:t>;</a:t>
            </a:r>
          </a:p>
          <a:p>
            <a:pPr marL="342900" indent="-342900">
              <a:buFont typeface="+mj-lt"/>
              <a:buAutoNum type="alphaLcPeriod"/>
            </a:pPr>
            <a:r>
              <a:rPr lang="en-CA" sz="1600" u="sng" dirty="0" smtClean="0">
                <a:solidFill>
                  <a:prstClr val="black"/>
                </a:solidFill>
              </a:rPr>
              <a:t>indicate </a:t>
            </a:r>
            <a:r>
              <a:rPr lang="en-CA" sz="1600" u="sng" dirty="0">
                <a:solidFill>
                  <a:prstClr val="black"/>
                </a:solidFill>
              </a:rPr>
              <a:t>that planned and existing harvesting and road building are unlikely to result in an elevated risk to a licenced waterworks associated with increased peak </a:t>
            </a:r>
            <a:r>
              <a:rPr lang="en-CA" sz="1600" u="sng" dirty="0" smtClean="0">
                <a:solidFill>
                  <a:prstClr val="black"/>
                </a:solidFill>
              </a:rPr>
              <a:t>flows</a:t>
            </a:r>
            <a:r>
              <a:rPr lang="en-CA" sz="1600" dirty="0" smtClean="0">
                <a:solidFill>
                  <a:prstClr val="black"/>
                </a:solidFill>
              </a:rPr>
              <a:t>;</a:t>
            </a:r>
          </a:p>
          <a:p>
            <a:pPr marL="342900" indent="-342900">
              <a:buFont typeface="+mj-lt"/>
              <a:buAutoNum type="alphaLcPeriod"/>
            </a:pPr>
            <a:r>
              <a:rPr lang="en-CA" sz="1600" u="sng" dirty="0" smtClean="0">
                <a:solidFill>
                  <a:prstClr val="black"/>
                </a:solidFill>
              </a:rPr>
              <a:t>contain </a:t>
            </a:r>
            <a:r>
              <a:rPr lang="en-CA" sz="1600" u="sng" dirty="0">
                <a:solidFill>
                  <a:prstClr val="black"/>
                </a:solidFill>
              </a:rPr>
              <a:t>a survey of existing sediment sources that could impact a licenced </a:t>
            </a:r>
            <a:r>
              <a:rPr lang="en-CA" sz="1600" u="sng" dirty="0" smtClean="0">
                <a:solidFill>
                  <a:prstClr val="black"/>
                </a:solidFill>
              </a:rPr>
              <a:t>waterworks</a:t>
            </a:r>
            <a:r>
              <a:rPr lang="en-CA" sz="1600" dirty="0" smtClean="0">
                <a:solidFill>
                  <a:prstClr val="black"/>
                </a:solidFill>
              </a:rPr>
              <a:t>;</a:t>
            </a:r>
          </a:p>
          <a:p>
            <a:pPr marL="342900" indent="-342900">
              <a:buFont typeface="+mj-lt"/>
              <a:buAutoNum type="alphaLcPeriod"/>
            </a:pPr>
            <a:r>
              <a:rPr lang="en-CA" sz="1600" u="sng" dirty="0" smtClean="0">
                <a:solidFill>
                  <a:prstClr val="black"/>
                </a:solidFill>
              </a:rPr>
              <a:t>assess </a:t>
            </a:r>
            <a:r>
              <a:rPr lang="en-CA" sz="1600" u="sng" dirty="0">
                <a:solidFill>
                  <a:prstClr val="black"/>
                </a:solidFill>
              </a:rPr>
              <a:t>riparian and channel conditions upstream of any licenced </a:t>
            </a:r>
            <a:r>
              <a:rPr lang="en-CA" sz="1600" u="sng" dirty="0" smtClean="0">
                <a:solidFill>
                  <a:prstClr val="black"/>
                </a:solidFill>
              </a:rPr>
              <a:t>waterworks</a:t>
            </a:r>
            <a:r>
              <a:rPr lang="en-CA" sz="1600" dirty="0" smtClean="0">
                <a:solidFill>
                  <a:prstClr val="black"/>
                </a:solidFill>
              </a:rPr>
              <a:t>;</a:t>
            </a:r>
          </a:p>
          <a:p>
            <a:pPr marL="342900" indent="-342900">
              <a:buFont typeface="+mj-lt"/>
              <a:buAutoNum type="alphaLcPeriod"/>
            </a:pPr>
            <a:r>
              <a:rPr lang="en-CA" sz="1600" u="sng" dirty="0" smtClean="0">
                <a:solidFill>
                  <a:prstClr val="black"/>
                </a:solidFill>
              </a:rPr>
              <a:t>include </a:t>
            </a:r>
            <a:r>
              <a:rPr lang="en-CA" sz="1600" u="sng" dirty="0">
                <a:solidFill>
                  <a:prstClr val="black"/>
                </a:solidFill>
              </a:rPr>
              <a:t>a watershed report card</a:t>
            </a:r>
            <a:r>
              <a:rPr lang="en-CA" sz="1600" dirty="0">
                <a:solidFill>
                  <a:prstClr val="black"/>
                </a:solidFill>
              </a:rPr>
              <a:t>; </a:t>
            </a:r>
            <a:r>
              <a:rPr lang="en-CA" sz="1600" dirty="0" smtClean="0">
                <a:solidFill>
                  <a:prstClr val="black"/>
                </a:solidFill>
              </a:rPr>
              <a:t>and</a:t>
            </a:r>
          </a:p>
          <a:p>
            <a:pPr marL="342900" indent="-342900">
              <a:buFont typeface="+mj-lt"/>
              <a:buAutoNum type="alphaLcPeriod"/>
            </a:pPr>
            <a:r>
              <a:rPr lang="en-CA" sz="1600" u="sng" dirty="0" smtClean="0">
                <a:solidFill>
                  <a:prstClr val="black"/>
                </a:solidFill>
              </a:rPr>
              <a:t>provide </a:t>
            </a:r>
            <a:r>
              <a:rPr lang="en-CA" sz="1600" u="sng" dirty="0">
                <a:solidFill>
                  <a:prstClr val="black"/>
                </a:solidFill>
              </a:rPr>
              <a:t>recommendations that mitigate the risk of the primary forestry activities impacting the objectives stated in FPPR 8.2</a:t>
            </a:r>
            <a:r>
              <a:rPr lang="en-CA" sz="1600" dirty="0">
                <a:solidFill>
                  <a:prstClr val="black"/>
                </a:solidFill>
              </a:rPr>
              <a:t>.</a:t>
            </a:r>
          </a:p>
          <a:p>
            <a:r>
              <a:rPr lang="en-CA" sz="1600" dirty="0">
                <a:solidFill>
                  <a:prstClr val="black"/>
                </a:solidFill>
              </a:rPr>
              <a:t> </a:t>
            </a:r>
          </a:p>
          <a:p>
            <a:r>
              <a:rPr lang="en-CA" sz="1600" dirty="0">
                <a:solidFill>
                  <a:prstClr val="black"/>
                </a:solidFill>
              </a:rPr>
              <a:t>In respect to community Watersheds, the TSM will work with other tenure holders within the relevant FDU to incorporate their planned and existing activities into the hydrologic assessment. The TSM will refer the completed hydrologic assessment to those tenure holders prior to the commencement of primary forest activities.</a:t>
            </a:r>
          </a:p>
        </p:txBody>
      </p:sp>
    </p:spTree>
    <p:extLst>
      <p:ext uri="{BB962C8B-B14F-4D97-AF65-F5344CB8AC3E}">
        <p14:creationId xmlns:p14="http://schemas.microsoft.com/office/powerpoint/2010/main" val="35551680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CA" dirty="0" smtClean="0"/>
              <a:t>C&amp;E is the law enforcement Program of MFLNRORD. It’s role is to ensure that forestry laws are being followed in B.C.’s public forests and to take action where non-compliance occurs.</a:t>
            </a:r>
          </a:p>
          <a:p>
            <a:pPr marL="0" indent="0">
              <a:buNone/>
            </a:pPr>
            <a:endParaRPr lang="en-CA" dirty="0" smtClean="0"/>
          </a:p>
          <a:p>
            <a:r>
              <a:rPr lang="en-CA" dirty="0" smtClean="0"/>
              <a:t>Non-compliance can be addressed by:</a:t>
            </a:r>
          </a:p>
          <a:p>
            <a:pPr lvl="1"/>
            <a:r>
              <a:rPr lang="en-CA" dirty="0" smtClean="0"/>
              <a:t>Remediation orders</a:t>
            </a:r>
          </a:p>
          <a:p>
            <a:pPr lvl="1"/>
            <a:r>
              <a:rPr lang="en-CA" dirty="0" smtClean="0"/>
              <a:t>Administrative penalties</a:t>
            </a:r>
          </a:p>
          <a:p>
            <a:pPr lvl="1"/>
            <a:r>
              <a:rPr lang="en-CA" dirty="0" smtClean="0"/>
              <a:t>Suspended or canceled agreements</a:t>
            </a:r>
          </a:p>
          <a:p>
            <a:pPr lvl="1"/>
            <a:r>
              <a:rPr lang="en-CA" dirty="0" smtClean="0"/>
              <a:t>Court action (violation tickets and prosecution)</a:t>
            </a:r>
            <a:endParaRPr lang="en-CA" dirty="0"/>
          </a:p>
        </p:txBody>
      </p:sp>
      <p:sp>
        <p:nvSpPr>
          <p:cNvPr id="3" name="Title 2"/>
          <p:cNvSpPr>
            <a:spLocks noGrp="1"/>
          </p:cNvSpPr>
          <p:nvPr>
            <p:ph type="title"/>
          </p:nvPr>
        </p:nvSpPr>
        <p:spPr/>
        <p:txBody>
          <a:bodyPr/>
          <a:lstStyle/>
          <a:p>
            <a:r>
              <a:rPr lang="en-CA" dirty="0" smtClean="0"/>
              <a:t>FRPA: C&amp;E</a:t>
            </a:r>
            <a:endParaRPr lang="en-CA" dirty="0"/>
          </a:p>
        </p:txBody>
      </p:sp>
    </p:spTree>
    <p:extLst>
      <p:ext uri="{BB962C8B-B14F-4D97-AF65-F5344CB8AC3E}">
        <p14:creationId xmlns:p14="http://schemas.microsoft.com/office/powerpoint/2010/main" val="333167587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CA" dirty="0" smtClean="0"/>
              <a:t>Required knowledge, education, expertise and experience</a:t>
            </a:r>
          </a:p>
          <a:p>
            <a:r>
              <a:rPr lang="en-CA" dirty="0" smtClean="0"/>
              <a:t>Application of judgement and decision making coupled with accountability to the public</a:t>
            </a:r>
          </a:p>
          <a:p>
            <a:r>
              <a:rPr lang="en-CA" dirty="0" smtClean="0"/>
              <a:t>Specific rights and obligations</a:t>
            </a:r>
          </a:p>
          <a:p>
            <a:r>
              <a:rPr lang="en-CA" dirty="0" smtClean="0"/>
              <a:t>Adherence to legislation, regulation and policy established by the government</a:t>
            </a:r>
            <a:endParaRPr lang="en-CA" dirty="0"/>
          </a:p>
        </p:txBody>
      </p:sp>
      <p:sp>
        <p:nvSpPr>
          <p:cNvPr id="3" name="Title 2"/>
          <p:cNvSpPr>
            <a:spLocks noGrp="1"/>
          </p:cNvSpPr>
          <p:nvPr>
            <p:ph type="title"/>
          </p:nvPr>
        </p:nvSpPr>
        <p:spPr/>
        <p:txBody>
          <a:bodyPr/>
          <a:lstStyle/>
          <a:p>
            <a:r>
              <a:rPr lang="en-CA" dirty="0" smtClean="0"/>
              <a:t>Professional Reliance</a:t>
            </a:r>
            <a:endParaRPr lang="en-CA" dirty="0"/>
          </a:p>
        </p:txBody>
      </p:sp>
    </p:spTree>
    <p:extLst>
      <p:ext uri="{BB962C8B-B14F-4D97-AF65-F5344CB8AC3E}">
        <p14:creationId xmlns:p14="http://schemas.microsoft.com/office/powerpoint/2010/main" val="386562873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CA" dirty="0" smtClean="0"/>
              <a:t>Video: Learn More About Professional Reliance (2016)</a:t>
            </a:r>
            <a:endParaRPr lang="en-CA" dirty="0"/>
          </a:p>
        </p:txBody>
      </p:sp>
      <p:pic>
        <p:nvPicPr>
          <p:cNvPr id="4" name="1HyIvKN9Av4"/>
          <p:cNvPicPr>
            <a:picLocks noRot="1" noChangeAspect="1"/>
          </p:cNvPicPr>
          <p:nvPr>
            <a:videoFile r:link="rId1"/>
          </p:nvPr>
        </p:nvPicPr>
        <p:blipFill>
          <a:blip r:embed="rId4"/>
          <a:stretch>
            <a:fillRect/>
          </a:stretch>
        </p:blipFill>
        <p:spPr>
          <a:xfrm>
            <a:off x="1007436" y="2400300"/>
            <a:ext cx="10273141" cy="4333982"/>
          </a:xfrm>
          <a:prstGeom prst="rect">
            <a:avLst/>
          </a:prstGeom>
        </p:spPr>
      </p:pic>
    </p:spTree>
    <p:extLst>
      <p:ext uri="{BB962C8B-B14F-4D97-AF65-F5344CB8AC3E}">
        <p14:creationId xmlns:p14="http://schemas.microsoft.com/office/powerpoint/2010/main" val="122305111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CA" dirty="0" smtClean="0"/>
              <a:t>Forest Resource Evaluation Program</a:t>
            </a:r>
          </a:p>
          <a:p>
            <a:pPr marL="553720" lvl="2"/>
            <a:r>
              <a:rPr lang="en-CA" dirty="0"/>
              <a:t>Specific monitoring protocols for all FRPA objectives</a:t>
            </a:r>
          </a:p>
          <a:p>
            <a:endParaRPr lang="en-CA" dirty="0" smtClean="0"/>
          </a:p>
          <a:p>
            <a:r>
              <a:rPr lang="en-CA" dirty="0"/>
              <a:t>Water Quality Monitoring </a:t>
            </a:r>
            <a:r>
              <a:rPr lang="en-CA" dirty="0" smtClean="0"/>
              <a:t>Protocol:</a:t>
            </a:r>
          </a:p>
          <a:p>
            <a:pPr lvl="1"/>
            <a:r>
              <a:rPr lang="en-CA" dirty="0" smtClean="0"/>
              <a:t>Methodology provides a means to randomly sample representative forestry and livestock disturbed sites, estimate fine sediment and determine if or how management could reduce that sediment</a:t>
            </a:r>
          </a:p>
          <a:p>
            <a:pPr lvl="1"/>
            <a:endParaRPr lang="en-CA" dirty="0"/>
          </a:p>
          <a:p>
            <a:pPr lvl="1"/>
            <a:endParaRPr lang="en-CA" dirty="0" smtClean="0"/>
          </a:p>
          <a:p>
            <a:pPr marL="0" indent="0">
              <a:buNone/>
            </a:pPr>
            <a:endParaRPr lang="en-CA" dirty="0" smtClean="0"/>
          </a:p>
        </p:txBody>
      </p:sp>
      <p:sp>
        <p:nvSpPr>
          <p:cNvPr id="3" name="Title 2"/>
          <p:cNvSpPr>
            <a:spLocks noGrp="1"/>
          </p:cNvSpPr>
          <p:nvPr>
            <p:ph type="title"/>
          </p:nvPr>
        </p:nvSpPr>
        <p:spPr/>
        <p:txBody>
          <a:bodyPr/>
          <a:lstStyle/>
          <a:p>
            <a:r>
              <a:rPr lang="en-CA" dirty="0" smtClean="0"/>
              <a:t>Effectiveness Monitoring</a:t>
            </a:r>
            <a:endParaRPr lang="en-CA" dirty="0"/>
          </a:p>
        </p:txBody>
      </p:sp>
    </p:spTree>
    <p:extLst>
      <p:ext uri="{BB962C8B-B14F-4D97-AF65-F5344CB8AC3E}">
        <p14:creationId xmlns:p14="http://schemas.microsoft.com/office/powerpoint/2010/main" val="86936205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03449" y="6165309"/>
            <a:ext cx="9877777" cy="464915"/>
          </a:xfrm>
        </p:spPr>
        <p:txBody>
          <a:bodyPr>
            <a:normAutofit fontScale="62500" lnSpcReduction="20000"/>
          </a:bodyPr>
          <a:lstStyle/>
          <a:p>
            <a:r>
              <a:rPr lang="en-CA" dirty="0"/>
              <a:t>https://www2.gov.bc.ca/assets/gov/farming-natural-resources-and-industry/forestry/frep/frep-docs/mrva_sunshine_coast_district_-_final.pdf</a:t>
            </a:r>
          </a:p>
        </p:txBody>
      </p:sp>
      <p:sp>
        <p:nvSpPr>
          <p:cNvPr id="3" name="Title 2"/>
          <p:cNvSpPr>
            <a:spLocks noGrp="1"/>
          </p:cNvSpPr>
          <p:nvPr>
            <p:ph type="title"/>
          </p:nvPr>
        </p:nvSpPr>
        <p:spPr/>
        <p:txBody>
          <a:bodyPr>
            <a:normAutofit fontScale="90000"/>
          </a:bodyPr>
          <a:lstStyle/>
          <a:p>
            <a:r>
              <a:rPr lang="en-CA" dirty="0" smtClean="0"/>
              <a:t>FREP Monitoring for Sunshine Coast NRD (DSC) (2014)</a:t>
            </a:r>
            <a:endParaRPr lang="en-CA"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7384" y="1628800"/>
            <a:ext cx="4007733" cy="3888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104078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CA" dirty="0" smtClean="0"/>
              <a:t>FREP Water Quality Monitoring for DSC</a:t>
            </a:r>
            <a:endParaRPr lang="en-CA"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9459" y="2564904"/>
            <a:ext cx="9985111" cy="4015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730104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CA" dirty="0" smtClean="0"/>
              <a:t>Timber Supply and </a:t>
            </a:r>
            <a:br>
              <a:rPr lang="en-CA" dirty="0" smtClean="0"/>
            </a:br>
            <a:r>
              <a:rPr lang="en-CA" dirty="0" smtClean="0"/>
              <a:t>Annual Allowable Cuts</a:t>
            </a:r>
            <a:endParaRPr lang="en-CA" dirty="0"/>
          </a:p>
        </p:txBody>
      </p:sp>
      <p:sp>
        <p:nvSpPr>
          <p:cNvPr id="3" name="Subtitle 2"/>
          <p:cNvSpPr>
            <a:spLocks noGrp="1"/>
          </p:cNvSpPr>
          <p:nvPr>
            <p:ph type="subTitle" idx="1"/>
          </p:nvPr>
        </p:nvSpPr>
        <p:spPr/>
        <p:txBody>
          <a:bodyPr>
            <a:normAutofit lnSpcReduction="10000"/>
          </a:bodyPr>
          <a:lstStyle/>
          <a:p>
            <a:r>
              <a:rPr lang="en-CA" dirty="0" smtClean="0"/>
              <a:t>What is Timber Supply?</a:t>
            </a:r>
          </a:p>
          <a:p>
            <a:r>
              <a:rPr lang="en-CA" dirty="0" smtClean="0"/>
              <a:t>How do we determine cut levels?</a:t>
            </a:r>
          </a:p>
          <a:p>
            <a:r>
              <a:rPr lang="en-CA" dirty="0" smtClean="0"/>
              <a:t>Who gets to decide?</a:t>
            </a:r>
          </a:p>
          <a:p>
            <a:r>
              <a:rPr lang="en-CA" dirty="0" smtClean="0"/>
              <a:t>How is the Sunshine Coast doing?</a:t>
            </a:r>
            <a:endParaRPr lang="en-CA" dirty="0"/>
          </a:p>
        </p:txBody>
      </p:sp>
    </p:spTree>
    <p:extLst>
      <p:ext uri="{BB962C8B-B14F-4D97-AF65-F5344CB8AC3E}">
        <p14:creationId xmlns:p14="http://schemas.microsoft.com/office/powerpoint/2010/main" val="233359092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timber harvesting land base bc"/>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327918" y="692696"/>
            <a:ext cx="6623615" cy="511256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n-CA" dirty="0" smtClean="0"/>
              <a:t>Timber Supply</a:t>
            </a:r>
            <a:br>
              <a:rPr lang="en-CA" dirty="0" smtClean="0"/>
            </a:br>
            <a:r>
              <a:rPr lang="en-CA" sz="3900" dirty="0" smtClean="0"/>
              <a:t>Provincial Overview</a:t>
            </a:r>
            <a:endParaRPr lang="en-CA" sz="3900" dirty="0"/>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051" y="5805269"/>
            <a:ext cx="10883900" cy="88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7437" y="4400422"/>
            <a:ext cx="4855059" cy="13415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327972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3326" y="836714"/>
            <a:ext cx="5996855" cy="58719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fontScale="90000"/>
          </a:bodyPr>
          <a:lstStyle/>
          <a:p>
            <a:r>
              <a:rPr lang="en-CA" dirty="0" smtClean="0"/>
              <a:t>Timber Supply</a:t>
            </a:r>
            <a:br>
              <a:rPr lang="en-CA" dirty="0" smtClean="0"/>
            </a:br>
            <a:r>
              <a:rPr lang="en-CA" sz="3900" dirty="0" smtClean="0"/>
              <a:t>Regions and LSUs</a:t>
            </a:r>
            <a:endParaRPr lang="en-CA" sz="3900" dirty="0"/>
          </a:p>
        </p:txBody>
      </p:sp>
      <p:pic>
        <p:nvPicPr>
          <p:cNvPr id="2052" name="Picture 4" descr="https://www.kamloopsbcnow.com/files/files/images/fire%20centres.gif"/>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103449" y="2204864"/>
            <a:ext cx="4302761" cy="295232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4501" y="5395518"/>
            <a:ext cx="4878825" cy="13441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928824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Timber Supply </a:t>
            </a:r>
            <a:br>
              <a:rPr lang="en-CA" dirty="0" smtClean="0"/>
            </a:br>
            <a:r>
              <a:rPr lang="en-CA" sz="3900" dirty="0" smtClean="0"/>
              <a:t>TSAs</a:t>
            </a:r>
            <a:endParaRPr lang="en-CA" sz="3900" dirty="0"/>
          </a:p>
        </p:txBody>
      </p:sp>
      <p:pic>
        <p:nvPicPr>
          <p:cNvPr id="4099"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96001" y="836712"/>
            <a:ext cx="5856651" cy="57647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23392" y="1844828"/>
            <a:ext cx="5184576" cy="646331"/>
          </a:xfrm>
          <a:prstGeom prst="rect">
            <a:avLst/>
          </a:prstGeom>
          <a:noFill/>
        </p:spPr>
        <p:txBody>
          <a:bodyPr wrap="square" rtlCol="0">
            <a:spAutoFit/>
          </a:bodyPr>
          <a:lstStyle/>
          <a:p>
            <a:r>
              <a:rPr lang="en-CA" dirty="0" smtClean="0">
                <a:solidFill>
                  <a:prstClr val="black"/>
                </a:solidFill>
              </a:rPr>
              <a:t>Sunshine Coast Timber Supply Area</a:t>
            </a:r>
          </a:p>
          <a:p>
            <a:endParaRPr lang="en-CA" dirty="0">
              <a:solidFill>
                <a:prstClr val="black"/>
              </a:solidFill>
            </a:endParaRPr>
          </a:p>
        </p:txBody>
      </p:sp>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4754" y="5301208"/>
            <a:ext cx="4630809" cy="134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463342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Timber Supply </a:t>
            </a:r>
            <a:br>
              <a:rPr lang="en-CA" dirty="0" smtClean="0"/>
            </a:br>
            <a:r>
              <a:rPr lang="en-CA" sz="3900" dirty="0" smtClean="0"/>
              <a:t>Review Considerations</a:t>
            </a:r>
            <a:endParaRPr lang="en-CA" sz="3900" dirty="0"/>
          </a:p>
        </p:txBody>
      </p:sp>
      <p:sp>
        <p:nvSpPr>
          <p:cNvPr id="4" name="Content Placeholder 2"/>
          <p:cNvSpPr txBox="1">
            <a:spLocks/>
          </p:cNvSpPr>
          <p:nvPr/>
        </p:nvSpPr>
        <p:spPr>
          <a:xfrm>
            <a:off x="6672065" y="1988845"/>
            <a:ext cx="5294379" cy="4525963"/>
          </a:xfrm>
          <a:prstGeom prst="rect">
            <a:avLst/>
          </a:prstGeom>
        </p:spPr>
        <p:txBody>
          <a:bodyPr vert="horz">
            <a:normAutofit/>
          </a:bodyPr>
          <a:lstStyle>
            <a:lvl1pPr marL="274320" indent="-274320">
              <a:spcBef>
                <a:spcPct val="20000"/>
              </a:spcBef>
              <a:buClr>
                <a:schemeClr val="accent3"/>
              </a:buClr>
              <a:buSzPct val="95000"/>
              <a:buFont typeface="Wingdings 2"/>
              <a:buChar char=""/>
              <a:defRPr kumimoji="0" sz="2600"/>
            </a:lvl1pPr>
            <a:lvl2pPr marL="640080" lvl="1" indent="-246888">
              <a:spcBef>
                <a:spcPct val="20000"/>
              </a:spcBef>
              <a:buClr>
                <a:schemeClr val="accent1"/>
              </a:buClr>
              <a:buSzPct val="85000"/>
              <a:buFont typeface="Wingdings 2"/>
              <a:buChar char=""/>
              <a:defRPr kumimoji="0" sz="2400"/>
            </a:lvl2pPr>
            <a:lvl3pPr indent="-246888">
              <a:spcBef>
                <a:spcPct val="20000"/>
              </a:spcBef>
              <a:buClr>
                <a:schemeClr val="accent2"/>
              </a:buClr>
              <a:buSzPct val="70000"/>
              <a:buFont typeface="Wingdings 2"/>
              <a:buChar char=""/>
              <a:defRPr kumimoji="0" sz="2100"/>
            </a:lvl3pPr>
            <a:lvl4pPr marL="1188720" indent="-210312">
              <a:spcBef>
                <a:spcPct val="20000"/>
              </a:spcBef>
              <a:buClr>
                <a:schemeClr val="accent3"/>
              </a:buClr>
              <a:buSzPct val="65000"/>
              <a:buFont typeface="Wingdings 2"/>
              <a:buChar char=""/>
              <a:defRPr kumimoji="0" sz="2000"/>
            </a:lvl4pPr>
            <a:lvl5pPr marL="1463040" indent="-210312">
              <a:spcBef>
                <a:spcPct val="20000"/>
              </a:spcBef>
              <a:buClr>
                <a:schemeClr val="accent4"/>
              </a:buClr>
              <a:buSzPct val="65000"/>
              <a:buFont typeface="Wingdings 2"/>
              <a:buChar char=""/>
              <a:defRPr kumimoji="0" sz="2000"/>
            </a:lvl5pPr>
            <a:lvl6pPr marL="1737360" indent="-210312">
              <a:spcBef>
                <a:spcPct val="20000"/>
              </a:spcBef>
              <a:buClr>
                <a:schemeClr val="accent5"/>
              </a:buClr>
              <a:buSzPct val="80000"/>
              <a:buFont typeface="Wingdings 2"/>
              <a:buChar char=""/>
              <a:defRPr kumimoji="0"/>
            </a:lvl6pPr>
            <a:lvl7pPr marL="1920240" indent="-182880">
              <a:spcBef>
                <a:spcPct val="20000"/>
              </a:spcBef>
              <a:buClr>
                <a:schemeClr val="accent6"/>
              </a:buClr>
              <a:buSzPct val="80000"/>
              <a:buFont typeface="Wingdings 2"/>
              <a:buChar char=""/>
              <a:defRPr kumimoji="0" sz="1600" baseline="0"/>
            </a:lvl7pPr>
            <a:lvl8pPr marL="2194560" indent="-182880">
              <a:spcBef>
                <a:spcPct val="20000"/>
              </a:spcBef>
              <a:buClr>
                <a:schemeClr val="tx2"/>
              </a:buClr>
              <a:buChar char="•"/>
              <a:defRPr kumimoji="0" sz="1600"/>
            </a:lvl8pPr>
            <a:lvl9pPr marL="2468880" indent="-182880">
              <a:spcBef>
                <a:spcPct val="20000"/>
              </a:spcBef>
              <a:buClr>
                <a:schemeClr val="tx2"/>
              </a:buClr>
              <a:buFontTx/>
              <a:buChar char="•"/>
              <a:defRPr kumimoji="0" sz="1400" baseline="0"/>
            </a:lvl9pPr>
          </a:lstStyle>
          <a:p>
            <a:pPr lvl="1">
              <a:buClr>
                <a:srgbClr val="31B6FD"/>
              </a:buClr>
            </a:pPr>
            <a:endParaRPr lang="en-CA" dirty="0">
              <a:solidFill>
                <a:prstClr val="black"/>
              </a:solidFill>
            </a:endParaRPr>
          </a:p>
        </p:txBody>
      </p:sp>
      <p:graphicFrame>
        <p:nvGraphicFramePr>
          <p:cNvPr id="5" name="Diagram 4"/>
          <p:cNvGraphicFramePr/>
          <p:nvPr>
            <p:extLst>
              <p:ext uri="{D42A27DB-BD31-4B8C-83A1-F6EECF244321}">
                <p14:modId xmlns:p14="http://schemas.microsoft.com/office/powerpoint/2010/main" val="3633119900"/>
              </p:ext>
            </p:extLst>
          </p:nvPr>
        </p:nvGraphicFramePr>
        <p:xfrm>
          <a:off x="1391480" y="2010385"/>
          <a:ext cx="9409045" cy="38884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7594686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Timber Supply </a:t>
            </a:r>
            <a:br>
              <a:rPr lang="en-CA" dirty="0" smtClean="0"/>
            </a:br>
            <a:r>
              <a:rPr lang="en-CA" sz="3900" dirty="0" err="1" smtClean="0"/>
              <a:t>ReviewProcess</a:t>
            </a:r>
            <a:endParaRPr lang="en-CA" sz="3900" dirty="0"/>
          </a:p>
        </p:txBody>
      </p:sp>
      <p:pic>
        <p:nvPicPr>
          <p:cNvPr id="5123"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27381" y="1772816"/>
            <a:ext cx="10634392" cy="4208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895868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Timber Supply </a:t>
            </a:r>
            <a:br>
              <a:rPr lang="en-CA" dirty="0" smtClean="0"/>
            </a:br>
            <a:r>
              <a:rPr lang="en-CA" sz="3900" dirty="0" err="1" smtClean="0"/>
              <a:t>Falldown</a:t>
            </a:r>
            <a:endParaRPr lang="en-CA" sz="3900" dirty="0"/>
          </a:p>
        </p:txBody>
      </p:sp>
      <p:pic>
        <p:nvPicPr>
          <p:cNvPr id="614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35363" y="1925960"/>
            <a:ext cx="6854335" cy="35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911424" y="5445226"/>
            <a:ext cx="10081120" cy="646331"/>
          </a:xfrm>
          <a:prstGeom prst="rect">
            <a:avLst/>
          </a:prstGeom>
          <a:noFill/>
        </p:spPr>
        <p:txBody>
          <a:bodyPr wrap="square" rtlCol="0">
            <a:spAutoFit/>
          </a:bodyPr>
          <a:lstStyle/>
          <a:p>
            <a:r>
              <a:rPr lang="en-CA" b="1" dirty="0" smtClean="0">
                <a:solidFill>
                  <a:prstClr val="black"/>
                </a:solidFill>
              </a:rPr>
              <a:t>Technical </a:t>
            </a:r>
            <a:r>
              <a:rPr lang="en-CA" b="1" dirty="0" err="1" smtClean="0">
                <a:solidFill>
                  <a:prstClr val="black"/>
                </a:solidFill>
              </a:rPr>
              <a:t>Falldown</a:t>
            </a:r>
            <a:r>
              <a:rPr lang="en-CA" b="1" dirty="0" smtClean="0">
                <a:solidFill>
                  <a:prstClr val="black"/>
                </a:solidFill>
              </a:rPr>
              <a:t> </a:t>
            </a:r>
            <a:r>
              <a:rPr lang="en-CA" dirty="0" smtClean="0">
                <a:solidFill>
                  <a:prstClr val="black"/>
                </a:solidFill>
              </a:rPr>
              <a:t>can occur when actual harvest patterns do not mimic the assumptions in the timber supply models (e.g., avoiding contentious areas).</a:t>
            </a:r>
            <a:endParaRPr lang="en-CA" dirty="0">
              <a:solidFill>
                <a:prstClr val="black"/>
              </a:solidFill>
            </a:endParaRPr>
          </a:p>
        </p:txBody>
      </p:sp>
      <p:pic>
        <p:nvPicPr>
          <p:cNvPr id="7" name="Picture 2" descr="\\SFP.IDIR.BCGOV\U164\AHOCKIN$\Profile\Desktop\mountain-pine-beetle-devastati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6055" y="1412781"/>
            <a:ext cx="5360813" cy="2677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557917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Timber Supply </a:t>
            </a:r>
            <a:br>
              <a:rPr lang="en-CA" dirty="0" smtClean="0"/>
            </a:br>
            <a:r>
              <a:rPr lang="en-CA" sz="3900" dirty="0" smtClean="0"/>
              <a:t>Forecast for the Sunshine Coast</a:t>
            </a:r>
            <a:endParaRPr lang="en-CA" sz="3900" dirty="0"/>
          </a:p>
        </p:txBody>
      </p:sp>
      <p:pic>
        <p:nvPicPr>
          <p:cNvPr id="4" name="Content Placeholder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19404" y="2348880"/>
            <a:ext cx="10015717" cy="33941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9555102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Timber Supply</a:t>
            </a:r>
            <a:br>
              <a:rPr lang="en-CA" dirty="0" smtClean="0"/>
            </a:br>
            <a:r>
              <a:rPr lang="en-CA" sz="3900" dirty="0" smtClean="0"/>
              <a:t>Sunshine Coast Considerations</a:t>
            </a:r>
            <a:endParaRPr lang="en-CA" sz="3900" dirty="0"/>
          </a:p>
        </p:txBody>
      </p:sp>
      <p:sp>
        <p:nvSpPr>
          <p:cNvPr id="3" name="Content Placeholder 2"/>
          <p:cNvSpPr>
            <a:spLocks noGrp="1"/>
          </p:cNvSpPr>
          <p:nvPr>
            <p:ph idx="1"/>
          </p:nvPr>
        </p:nvSpPr>
        <p:spPr/>
        <p:txBody>
          <a:bodyPr>
            <a:normAutofit/>
          </a:bodyPr>
          <a:lstStyle/>
          <a:p>
            <a:pPr>
              <a:lnSpc>
                <a:spcPct val="150000"/>
              </a:lnSpc>
            </a:pPr>
            <a:r>
              <a:rPr lang="en-CA" dirty="0" smtClean="0"/>
              <a:t>Site Productivity is considerably higher than estimated</a:t>
            </a:r>
          </a:p>
          <a:p>
            <a:pPr>
              <a:lnSpc>
                <a:spcPct val="150000"/>
              </a:lnSpc>
            </a:pPr>
            <a:r>
              <a:rPr lang="en-CA" dirty="0" smtClean="0"/>
              <a:t>Community Interface – reduced supply</a:t>
            </a:r>
          </a:p>
          <a:p>
            <a:pPr>
              <a:lnSpc>
                <a:spcPct val="150000"/>
              </a:lnSpc>
            </a:pPr>
            <a:r>
              <a:rPr lang="en-CA" dirty="0" smtClean="0"/>
              <a:t>Community Watersheds – harvest constraints</a:t>
            </a:r>
          </a:p>
          <a:p>
            <a:pPr>
              <a:lnSpc>
                <a:spcPct val="150000"/>
              </a:lnSpc>
            </a:pPr>
            <a:r>
              <a:rPr lang="en-CA" dirty="0" smtClean="0"/>
              <a:t>Scenic Areas – harvest constraints</a:t>
            </a:r>
          </a:p>
          <a:p>
            <a:pPr>
              <a:lnSpc>
                <a:spcPct val="150000"/>
              </a:lnSpc>
            </a:pPr>
            <a:r>
              <a:rPr lang="en-CA" dirty="0" smtClean="0"/>
              <a:t>Clean Energy Projects – transmission lines</a:t>
            </a:r>
            <a:endParaRPr lang="en-CA" dirty="0"/>
          </a:p>
        </p:txBody>
      </p:sp>
    </p:spTree>
    <p:extLst>
      <p:ext uri="{BB962C8B-B14F-4D97-AF65-F5344CB8AC3E}">
        <p14:creationId xmlns:p14="http://schemas.microsoft.com/office/powerpoint/2010/main" val="31961189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CA" dirty="0" smtClean="0"/>
              <a:t>Timber Supply and </a:t>
            </a:r>
            <a:br>
              <a:rPr lang="en-CA" dirty="0" smtClean="0"/>
            </a:br>
            <a:r>
              <a:rPr lang="en-CA" dirty="0" smtClean="0"/>
              <a:t>Annual Allowable Cuts</a:t>
            </a:r>
            <a:endParaRPr lang="en-CA" dirty="0"/>
          </a:p>
        </p:txBody>
      </p:sp>
      <p:sp>
        <p:nvSpPr>
          <p:cNvPr id="3" name="Subtitle 2"/>
          <p:cNvSpPr>
            <a:spLocks noGrp="1"/>
          </p:cNvSpPr>
          <p:nvPr>
            <p:ph type="subTitle" idx="1"/>
          </p:nvPr>
        </p:nvSpPr>
        <p:spPr/>
        <p:txBody>
          <a:bodyPr>
            <a:normAutofit lnSpcReduction="10000"/>
          </a:bodyPr>
          <a:lstStyle/>
          <a:p>
            <a:r>
              <a:rPr lang="en-CA" dirty="0" smtClean="0"/>
              <a:t>What is Timber Supply?</a:t>
            </a:r>
          </a:p>
          <a:p>
            <a:r>
              <a:rPr lang="en-CA" dirty="0" smtClean="0"/>
              <a:t>How do we determine cut levels?</a:t>
            </a:r>
          </a:p>
          <a:p>
            <a:r>
              <a:rPr lang="en-CA" dirty="0" smtClean="0"/>
              <a:t>Who gets to decide?</a:t>
            </a:r>
          </a:p>
          <a:p>
            <a:r>
              <a:rPr lang="en-CA" dirty="0" smtClean="0"/>
              <a:t>How is the Sunshine Coast doing?</a:t>
            </a:r>
            <a:endParaRPr lang="en-CA" dirty="0"/>
          </a:p>
        </p:txBody>
      </p:sp>
    </p:spTree>
    <p:extLst>
      <p:ext uri="{BB962C8B-B14F-4D97-AF65-F5344CB8AC3E}">
        <p14:creationId xmlns:p14="http://schemas.microsoft.com/office/powerpoint/2010/main" val="313874901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jiXq49ll20"/>
          <p:cNvPicPr>
            <a:picLocks noRot="1" noChangeAspect="1"/>
          </p:cNvPicPr>
          <p:nvPr>
            <a:videoFile r:link="rId1"/>
          </p:nvPr>
        </p:nvPicPr>
        <p:blipFill>
          <a:blip r:embed="rId4"/>
          <a:stretch>
            <a:fillRect/>
          </a:stretch>
        </p:blipFill>
        <p:spPr>
          <a:xfrm>
            <a:off x="3657600" y="2400300"/>
            <a:ext cx="4876800" cy="2057400"/>
          </a:xfrm>
          <a:prstGeom prst="rect">
            <a:avLst/>
          </a:prstGeom>
        </p:spPr>
      </p:pic>
      <p:sp>
        <p:nvSpPr>
          <p:cNvPr id="6" name="Title 1"/>
          <p:cNvSpPr txBox="1">
            <a:spLocks/>
          </p:cNvSpPr>
          <p:nvPr/>
        </p:nvSpPr>
        <p:spPr>
          <a:xfrm>
            <a:off x="609600" y="338328"/>
            <a:ext cx="10972800" cy="1252728"/>
          </a:xfrm>
          <a:prstGeom prst="rect">
            <a:avLst/>
          </a:prstGeom>
        </p:spPr>
        <p:txBody>
          <a:bodyPr vert="horz" lIns="91440" tIns="45720" rIns="91440" bIns="45720" rtlCol="0" anchor="b">
            <a:normAutofit fontScale="97500"/>
          </a:bodyPr>
          <a:lst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CA" dirty="0" smtClean="0"/>
              <a:t>Video: Sustainable Forest Management in BC</a:t>
            </a:r>
            <a:endParaRPr lang="en-CA" sz="3900" dirty="0"/>
          </a:p>
        </p:txBody>
      </p:sp>
    </p:spTree>
    <p:extLst>
      <p:ext uri="{BB962C8B-B14F-4D97-AF65-F5344CB8AC3E}">
        <p14:creationId xmlns:p14="http://schemas.microsoft.com/office/powerpoint/2010/main" val="116920955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Group Discussion</a:t>
            </a:r>
            <a:endParaRPr lang="en-CA" dirty="0"/>
          </a:p>
        </p:txBody>
      </p:sp>
      <p:sp>
        <p:nvSpPr>
          <p:cNvPr id="3" name="Content Placeholder 2"/>
          <p:cNvSpPr>
            <a:spLocks noGrp="1"/>
          </p:cNvSpPr>
          <p:nvPr>
            <p:ph idx="1"/>
          </p:nvPr>
        </p:nvSpPr>
        <p:spPr/>
        <p:txBody>
          <a:bodyPr>
            <a:normAutofit fontScale="92500" lnSpcReduction="20000"/>
          </a:bodyPr>
          <a:lstStyle/>
          <a:p>
            <a:pPr lvl="1"/>
            <a:r>
              <a:rPr lang="en-CA" sz="2800" dirty="0"/>
              <a:t>Who’s forest is it anyways?</a:t>
            </a:r>
            <a:endParaRPr lang="en-CA" sz="2400" dirty="0"/>
          </a:p>
          <a:p>
            <a:pPr lvl="1"/>
            <a:r>
              <a:rPr lang="en-CA" sz="2800" dirty="0"/>
              <a:t>How do we manage for multiple values in public forests?</a:t>
            </a:r>
            <a:endParaRPr lang="en-CA" sz="2400" dirty="0"/>
          </a:p>
          <a:p>
            <a:pPr lvl="1"/>
            <a:r>
              <a:rPr lang="en-CA" sz="2800" dirty="0"/>
              <a:t>What role do professionals play?</a:t>
            </a:r>
            <a:endParaRPr lang="en-CA" sz="2400" dirty="0"/>
          </a:p>
          <a:p>
            <a:pPr lvl="1"/>
            <a:r>
              <a:rPr lang="en-CA" sz="2800" dirty="0"/>
              <a:t>How do the complexities of statutory and non-statutory expectations feed decision-making</a:t>
            </a:r>
            <a:r>
              <a:rPr lang="en-CA" sz="2800" dirty="0" smtClean="0"/>
              <a:t>?</a:t>
            </a:r>
          </a:p>
          <a:p>
            <a:pPr lvl="1"/>
            <a:r>
              <a:rPr lang="en-CA" sz="2800" dirty="0" smtClean="0"/>
              <a:t>What is effective community engagement?</a:t>
            </a:r>
          </a:p>
          <a:p>
            <a:pPr lvl="1"/>
            <a:r>
              <a:rPr lang="en-CA" sz="2800" dirty="0" smtClean="0"/>
              <a:t>How do jurisdictional boundaries and scope impact forest management?</a:t>
            </a:r>
          </a:p>
          <a:p>
            <a:pPr lvl="1"/>
            <a:r>
              <a:rPr lang="en-CA" sz="2800" dirty="0" smtClean="0"/>
              <a:t>What can we do to prevent conflict?</a:t>
            </a:r>
          </a:p>
          <a:p>
            <a:pPr lvl="1"/>
            <a:r>
              <a:rPr lang="en-CA" sz="2800" dirty="0" smtClean="0"/>
              <a:t>How do we create and maintain social licence?</a:t>
            </a:r>
          </a:p>
          <a:p>
            <a:pPr lvl="1"/>
            <a:r>
              <a:rPr lang="en-CA" sz="2800" dirty="0" smtClean="0"/>
              <a:t>What do you want from your forest and can you have it all?</a:t>
            </a:r>
          </a:p>
          <a:p>
            <a:pPr lvl="1"/>
            <a:r>
              <a:rPr lang="en-CA" sz="2800" dirty="0" smtClean="0"/>
              <a:t>Your thoughts and questions?</a:t>
            </a:r>
            <a:endParaRPr lang="en-CA" sz="2400" dirty="0"/>
          </a:p>
          <a:p>
            <a:pPr marL="0" indent="0">
              <a:buNone/>
            </a:pPr>
            <a:endParaRPr lang="en-CA" dirty="0"/>
          </a:p>
        </p:txBody>
      </p:sp>
    </p:spTree>
    <p:extLst>
      <p:ext uri="{BB962C8B-B14F-4D97-AF65-F5344CB8AC3E}">
        <p14:creationId xmlns:p14="http://schemas.microsoft.com/office/powerpoint/2010/main" val="139877286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Next sessions</a:t>
            </a:r>
            <a:endParaRPr lang="en-CA" dirty="0"/>
          </a:p>
        </p:txBody>
      </p:sp>
      <p:sp>
        <p:nvSpPr>
          <p:cNvPr id="2" name="Content Placeholder 1"/>
          <p:cNvSpPr>
            <a:spLocks noGrp="1"/>
          </p:cNvSpPr>
          <p:nvPr>
            <p:ph idx="1"/>
          </p:nvPr>
        </p:nvSpPr>
        <p:spPr/>
        <p:txBody>
          <a:bodyPr>
            <a:normAutofit fontScale="85000" lnSpcReduction="10000"/>
          </a:bodyPr>
          <a:lstStyle/>
          <a:p>
            <a:pPr lvl="0"/>
            <a:r>
              <a:rPr lang="en-CA" dirty="0"/>
              <a:t>Session 1: </a:t>
            </a:r>
            <a:r>
              <a:rPr lang="en-CA" b="1" dirty="0"/>
              <a:t>Forest Management and Forest policy in BC </a:t>
            </a:r>
            <a:endParaRPr lang="en-CA" dirty="0"/>
          </a:p>
          <a:p>
            <a:pPr marL="0" indent="0">
              <a:buNone/>
            </a:pPr>
            <a:r>
              <a:rPr lang="en-CA" i="1" dirty="0" smtClean="0"/>
              <a:t>	</a:t>
            </a:r>
            <a:r>
              <a:rPr lang="en-CA" sz="2400" i="1" dirty="0" smtClean="0"/>
              <a:t>7:00 </a:t>
            </a:r>
            <a:r>
              <a:rPr lang="en-CA" sz="2400" i="1" dirty="0"/>
              <a:t>pm to 9:00 pm; Tuesday, February 6</a:t>
            </a:r>
            <a:r>
              <a:rPr lang="en-CA" sz="2400" i="1" baseline="30000" dirty="0"/>
              <a:t>th</a:t>
            </a:r>
            <a:r>
              <a:rPr lang="en-CA" sz="2400" i="1" dirty="0"/>
              <a:t>, </a:t>
            </a:r>
            <a:r>
              <a:rPr lang="en-CA" sz="2400" i="1" dirty="0" smtClean="0"/>
              <a:t>2018</a:t>
            </a:r>
          </a:p>
          <a:p>
            <a:pPr marL="0" indent="0">
              <a:buNone/>
            </a:pPr>
            <a:r>
              <a:rPr lang="en-CA" sz="2400" i="1" dirty="0" smtClean="0"/>
              <a:t>	</a:t>
            </a:r>
            <a:r>
              <a:rPr lang="en-CA" sz="2400" b="1" i="1" u="sng" dirty="0" smtClean="0"/>
              <a:t>SCRD Offices</a:t>
            </a:r>
          </a:p>
          <a:p>
            <a:pPr marL="0" indent="0">
              <a:buNone/>
            </a:pPr>
            <a:r>
              <a:rPr lang="en-CA" i="1" dirty="0" smtClean="0"/>
              <a:t>   </a:t>
            </a:r>
            <a:endParaRPr lang="en-CA" dirty="0"/>
          </a:p>
          <a:p>
            <a:pPr lvl="0"/>
            <a:r>
              <a:rPr lang="en-CA" dirty="0"/>
              <a:t>Session 2: </a:t>
            </a:r>
            <a:r>
              <a:rPr lang="en-CA" b="1" dirty="0"/>
              <a:t>BCTS Information Sharing and Public Engagement</a:t>
            </a:r>
            <a:endParaRPr lang="en-CA" dirty="0"/>
          </a:p>
          <a:p>
            <a:pPr marL="0" indent="0">
              <a:buNone/>
            </a:pPr>
            <a:r>
              <a:rPr lang="en-CA" i="1" dirty="0" smtClean="0"/>
              <a:t>	</a:t>
            </a:r>
            <a:r>
              <a:rPr lang="en-CA" sz="2400" i="1" dirty="0" smtClean="0"/>
              <a:t>7:00 </a:t>
            </a:r>
            <a:r>
              <a:rPr lang="en-CA" sz="2400" i="1" dirty="0"/>
              <a:t>pm to 9:00 pm; Monday, March 12</a:t>
            </a:r>
            <a:r>
              <a:rPr lang="en-CA" sz="2400" i="1" baseline="30000" dirty="0"/>
              <a:t>th</a:t>
            </a:r>
            <a:r>
              <a:rPr lang="en-CA" sz="2400" i="1" dirty="0"/>
              <a:t>, </a:t>
            </a:r>
            <a:r>
              <a:rPr lang="en-CA" sz="2400" i="1" dirty="0" smtClean="0"/>
              <a:t>2018</a:t>
            </a:r>
          </a:p>
          <a:p>
            <a:pPr marL="0" indent="0">
              <a:buNone/>
            </a:pPr>
            <a:r>
              <a:rPr lang="en-CA" sz="2400" i="1" dirty="0" smtClean="0"/>
              <a:t>	</a:t>
            </a:r>
            <a:r>
              <a:rPr lang="en-CA" sz="2400" b="1" i="1" u="sng" dirty="0" smtClean="0"/>
              <a:t>SCRD Offices </a:t>
            </a:r>
          </a:p>
          <a:p>
            <a:pPr marL="0" indent="0">
              <a:buNone/>
            </a:pPr>
            <a:r>
              <a:rPr lang="en-CA" i="1" dirty="0" smtClean="0"/>
              <a:t>  </a:t>
            </a:r>
            <a:endParaRPr lang="en-CA" dirty="0"/>
          </a:p>
          <a:p>
            <a:pPr lvl="0"/>
            <a:r>
              <a:rPr lang="en-CA" dirty="0"/>
              <a:t>Session 3: </a:t>
            </a:r>
            <a:r>
              <a:rPr lang="en-CA" b="1" dirty="0"/>
              <a:t>Forest Planning – a Boots on the Ground </a:t>
            </a:r>
            <a:r>
              <a:rPr lang="en-CA" b="1" dirty="0" smtClean="0"/>
              <a:t>Approach (</a:t>
            </a:r>
            <a:r>
              <a:rPr lang="en-CA" b="1" dirty="0"/>
              <a:t>b</a:t>
            </a:r>
            <a:r>
              <a:rPr lang="en-CA" b="1" dirty="0" smtClean="0"/>
              <a:t>ring </a:t>
            </a:r>
            <a:r>
              <a:rPr lang="en-CA" b="1" dirty="0"/>
              <a:t>l</a:t>
            </a:r>
            <a:r>
              <a:rPr lang="en-CA" b="1" dirty="0" smtClean="0"/>
              <a:t>unch, sturdy footwear, rain gear, a </a:t>
            </a:r>
            <a:r>
              <a:rPr lang="en-CA" b="1" dirty="0" err="1" smtClean="0"/>
              <a:t>vheicle</a:t>
            </a:r>
            <a:r>
              <a:rPr lang="en-CA" b="1" dirty="0" smtClean="0"/>
              <a:t>, </a:t>
            </a:r>
            <a:r>
              <a:rPr lang="en-CA" b="1" dirty="0" err="1" smtClean="0"/>
              <a:t>etc</a:t>
            </a:r>
            <a:r>
              <a:rPr lang="en-CA" b="1" dirty="0" smtClean="0"/>
              <a:t>)</a:t>
            </a:r>
            <a:endParaRPr lang="en-CA" dirty="0"/>
          </a:p>
          <a:p>
            <a:pPr marL="0" indent="0">
              <a:buNone/>
            </a:pPr>
            <a:r>
              <a:rPr lang="en-CA" i="1" dirty="0" smtClean="0"/>
              <a:t>	</a:t>
            </a:r>
            <a:r>
              <a:rPr lang="en-CA" sz="2400" i="1" dirty="0" smtClean="0"/>
              <a:t>10:00 </a:t>
            </a:r>
            <a:r>
              <a:rPr lang="en-CA" sz="2400" i="1" dirty="0"/>
              <a:t>am to 3:00 pm; Saturday, April 21</a:t>
            </a:r>
            <a:r>
              <a:rPr lang="en-CA" sz="2400" i="1" baseline="30000" dirty="0"/>
              <a:t>st</a:t>
            </a:r>
            <a:r>
              <a:rPr lang="en-CA" sz="2400" i="1" dirty="0"/>
              <a:t>, </a:t>
            </a:r>
            <a:r>
              <a:rPr lang="en-CA" sz="2400" i="1" dirty="0" smtClean="0"/>
              <a:t>2018</a:t>
            </a:r>
          </a:p>
          <a:p>
            <a:pPr marL="0" indent="0">
              <a:buNone/>
            </a:pPr>
            <a:r>
              <a:rPr lang="en-CA" sz="2400" i="1" dirty="0"/>
              <a:t>	</a:t>
            </a:r>
            <a:r>
              <a:rPr lang="en-CA" sz="2400" b="1" i="1" u="sng" dirty="0" smtClean="0"/>
              <a:t>B&amp;K Kiosk</a:t>
            </a:r>
          </a:p>
          <a:p>
            <a:pPr marL="0" indent="0">
              <a:buNone/>
            </a:pPr>
            <a:r>
              <a:rPr lang="en-CA" sz="2400" i="1" dirty="0"/>
              <a:t>	</a:t>
            </a:r>
            <a:endParaRPr lang="en-CA" sz="2400" dirty="0"/>
          </a:p>
          <a:p>
            <a:endParaRPr lang="en-CA" dirty="0"/>
          </a:p>
        </p:txBody>
      </p:sp>
    </p:spTree>
    <p:extLst>
      <p:ext uri="{BB962C8B-B14F-4D97-AF65-F5344CB8AC3E}">
        <p14:creationId xmlns:p14="http://schemas.microsoft.com/office/powerpoint/2010/main" val="411388910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End</a:t>
            </a:r>
            <a:endParaRPr lang="en-CA" dirty="0"/>
          </a:p>
        </p:txBody>
      </p:sp>
      <p:sp>
        <p:nvSpPr>
          <p:cNvPr id="3" name="Content Placeholder 2"/>
          <p:cNvSpPr>
            <a:spLocks noGrp="1"/>
          </p:cNvSpPr>
          <p:nvPr>
            <p:ph idx="1"/>
          </p:nvPr>
        </p:nvSpPr>
        <p:spPr/>
        <p:txBody>
          <a:bodyPr/>
          <a:lstStyle/>
          <a:p>
            <a:endParaRPr lang="en-CA" dirty="0"/>
          </a:p>
        </p:txBody>
      </p:sp>
    </p:spTree>
    <p:extLst>
      <p:ext uri="{BB962C8B-B14F-4D97-AF65-F5344CB8AC3E}">
        <p14:creationId xmlns:p14="http://schemas.microsoft.com/office/powerpoint/2010/main" val="1833705706"/>
      </p:ext>
    </p:extLst>
  </p:cSld>
  <p:clrMapOvr>
    <a:masterClrMapping/>
  </p:clrMapOvr>
  <p:timing>
    <p:tnLst>
      <p:par>
        <p:cTn id="1" dur="indefinite" restart="never" nodeType="tmRoot"/>
      </p:par>
    </p:tnLst>
  </p:timing>
</p:sld>
</file>

<file path=ppt/theme/_rels/theme4.xml.rels><?xml version="1.0" encoding="UTF-8" standalone="yes"?>
<Relationships xmlns="http://schemas.openxmlformats.org/package/2006/relationships"><Relationship Id="rId1" Type="http://schemas.openxmlformats.org/officeDocument/2006/relationships/image" Target="../media/image3.jpeg"/></Relationships>
</file>

<file path=ppt/theme/_rels/theme5.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5.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22736</TotalTime>
  <Words>2106</Words>
  <Application>Microsoft Office PowerPoint</Application>
  <PresentationFormat>Custom</PresentationFormat>
  <Paragraphs>363</Paragraphs>
  <Slides>57</Slides>
  <Notes>41</Notes>
  <HiddenSlides>0</HiddenSlides>
  <MMClips>3</MMClips>
  <ScaleCrop>false</ScaleCrop>
  <HeadingPairs>
    <vt:vector size="4" baseType="variant">
      <vt:variant>
        <vt:lpstr>Theme</vt:lpstr>
      </vt:variant>
      <vt:variant>
        <vt:i4>5</vt:i4>
      </vt:variant>
      <vt:variant>
        <vt:lpstr>Slide Titles</vt:lpstr>
      </vt:variant>
      <vt:variant>
        <vt:i4>57</vt:i4>
      </vt:variant>
    </vt:vector>
  </HeadingPairs>
  <TitlesOfParts>
    <vt:vector size="62" baseType="lpstr">
      <vt:lpstr>5_Custom Design</vt:lpstr>
      <vt:lpstr>Custom Design</vt:lpstr>
      <vt:lpstr>2_Custom Design</vt:lpstr>
      <vt:lpstr>Foundry</vt:lpstr>
      <vt:lpstr>Waveform</vt:lpstr>
      <vt:lpstr>PowerPoint Presentation</vt:lpstr>
      <vt:lpstr>The Jargon of Forestry</vt:lpstr>
      <vt:lpstr>BCTS – WHY ????</vt:lpstr>
      <vt:lpstr>Why in our backyard?</vt:lpstr>
      <vt:lpstr>BABINE</vt:lpstr>
      <vt:lpstr>BCTS Core Goal &amp; Objectives - The How? </vt:lpstr>
      <vt:lpstr>BCTS Operations</vt:lpstr>
      <vt:lpstr>BCTS Performance – The What?</vt:lpstr>
      <vt:lpstr>2016/17 Chinook Performance</vt:lpstr>
      <vt:lpstr>Timber Sale Auction Design</vt:lpstr>
      <vt:lpstr>Block VE 105 – brushing plans</vt:lpstr>
      <vt:lpstr>TSL A92172 VE116 Planning</vt:lpstr>
      <vt:lpstr>TSL A92172 VE116 Planning</vt:lpstr>
      <vt:lpstr>TSL A92172 Silviculture</vt:lpstr>
      <vt:lpstr>Our BIGGEST Challenges</vt:lpstr>
      <vt:lpstr>Workshop Scope and Intended Outcomes</vt:lpstr>
      <vt:lpstr>The BCTS Mandate and Mission</vt:lpstr>
      <vt:lpstr>BC Forestry by the Numbers</vt:lpstr>
      <vt:lpstr>Third-Party Certification</vt:lpstr>
      <vt:lpstr>Sustainable Forest Mgmt.</vt:lpstr>
      <vt:lpstr>Workshop Format and Intent.</vt:lpstr>
      <vt:lpstr>BCTS-SCRD  Forest Management Workshops</vt:lpstr>
      <vt:lpstr>Timelines: pre-Colonial</vt:lpstr>
      <vt:lpstr>Early Logging: 1850s to 1909</vt:lpstr>
      <vt:lpstr>Fulton Comission: 1909</vt:lpstr>
      <vt:lpstr>Sloan Comissions: 1945 and 1955</vt:lpstr>
      <vt:lpstr>Video: Development of Sustained Yield (1975)</vt:lpstr>
      <vt:lpstr>Pearse Commission: 1976</vt:lpstr>
      <vt:lpstr>FRC, CORE and LRMP: 1990s</vt:lpstr>
      <vt:lpstr>Existing Protected Areas on the Coast</vt:lpstr>
      <vt:lpstr>PowerPoint Presentation</vt:lpstr>
      <vt:lpstr>FRPA: Results-Based Code </vt:lpstr>
      <vt:lpstr>FRPA Objectives</vt:lpstr>
      <vt:lpstr>FRPA Objective: Water in Community Watersheds (FPPR sec. 8.2)</vt:lpstr>
      <vt:lpstr>FRPA Plans and Practices</vt:lpstr>
      <vt:lpstr>FRPA Practice Requirements: drinking water</vt:lpstr>
      <vt:lpstr>FSP: Strategy Community Watersheds</vt:lpstr>
      <vt:lpstr>FRPA: C&amp;E</vt:lpstr>
      <vt:lpstr>Professional Reliance</vt:lpstr>
      <vt:lpstr>Video: Learn More About Professional Reliance (2016)</vt:lpstr>
      <vt:lpstr>Effectiveness Monitoring</vt:lpstr>
      <vt:lpstr>FREP Monitoring for Sunshine Coast NRD (DSC) (2014)</vt:lpstr>
      <vt:lpstr>FREP Water Quality Monitoring for DSC</vt:lpstr>
      <vt:lpstr>Timber Supply and  Annual Allowable Cuts</vt:lpstr>
      <vt:lpstr>Timber Supply Provincial Overview</vt:lpstr>
      <vt:lpstr>Timber Supply Regions and LSUs</vt:lpstr>
      <vt:lpstr>Timber Supply  TSAs</vt:lpstr>
      <vt:lpstr>Timber Supply  Review Considerations</vt:lpstr>
      <vt:lpstr>Timber Supply  ReviewProcess</vt:lpstr>
      <vt:lpstr>Timber Supply  Falldown</vt:lpstr>
      <vt:lpstr>Timber Supply  Forecast for the Sunshine Coast</vt:lpstr>
      <vt:lpstr>Timber Supply Sunshine Coast Considerations</vt:lpstr>
      <vt:lpstr>Timber Supply and  Annual Allowable Cuts</vt:lpstr>
      <vt:lpstr>PowerPoint Presentation</vt:lpstr>
      <vt:lpstr>Group Discussion</vt:lpstr>
      <vt:lpstr>Next sessions</vt:lpstr>
      <vt:lpstr>The End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Presentation</dc:title>
  <dc:creator>Brenda Jones</dc:creator>
  <cp:lastModifiedBy>Adam Hockin</cp:lastModifiedBy>
  <cp:revision>472</cp:revision>
  <dcterms:created xsi:type="dcterms:W3CDTF">2016-08-04T03:34:03Z</dcterms:created>
  <dcterms:modified xsi:type="dcterms:W3CDTF">2018-03-06T22:48:57Z</dcterms:modified>
</cp:coreProperties>
</file>